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6" r:id="rId4"/>
  </p:sldMasterIdLst>
  <p:notesMasterIdLst>
    <p:notesMasterId r:id="rId15"/>
  </p:notesMasterIdLst>
  <p:sldIdLst>
    <p:sldId id="256" r:id="rId5"/>
    <p:sldId id="257" r:id="rId6"/>
    <p:sldId id="268" r:id="rId7"/>
    <p:sldId id="260" r:id="rId8"/>
    <p:sldId id="270" r:id="rId9"/>
    <p:sldId id="277" r:id="rId10"/>
    <p:sldId id="276" r:id="rId11"/>
    <p:sldId id="271" r:id="rId12"/>
    <p:sldId id="274" r:id="rId13"/>
    <p:sldId id="275" r:id="rId14"/>
  </p:sldIdLst>
  <p:sldSz cx="7556500" cy="10693400"/>
  <p:notesSz cx="7556500" cy="10693400"/>
  <p:embeddedFontLst>
    <p:embeddedFont>
      <p:font typeface="Empira Light" panose="020B0604020202020204" charset="0"/>
      <p:regular r:id="rId16"/>
    </p:embeddedFont>
  </p:embeddedFontLst>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290D1F-AC95-430D-8CDC-7435DEE95FE7}" v="10" dt="2026-09-02T07:09:35.14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68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Bourne" userId="cc767e60-1112-4b4d-a0fa-f7ba45d15a98" providerId="ADAL" clId="{4BE7A9B6-9729-4399-A474-9E4968B8A5F1}"/>
    <pc:docChg chg="modSld">
      <pc:chgData name="George Bourne" userId="cc767e60-1112-4b4d-a0fa-f7ba45d15a98" providerId="ADAL" clId="{4BE7A9B6-9729-4399-A474-9E4968B8A5F1}" dt="2026-09-02T07:09:35.148" v="9"/>
      <pc:docMkLst>
        <pc:docMk/>
      </pc:docMkLst>
      <pc:sldChg chg="addSp modSp">
        <pc:chgData name="George Bourne" userId="cc767e60-1112-4b4d-a0fa-f7ba45d15a98" providerId="ADAL" clId="{4BE7A9B6-9729-4399-A474-9E4968B8A5F1}" dt="2026-09-02T07:02:05.648" v="3"/>
        <pc:sldMkLst>
          <pc:docMk/>
          <pc:sldMk cId="1524336311" sldId="270"/>
        </pc:sldMkLst>
        <pc:spChg chg="add mod">
          <ac:chgData name="George Bourne" userId="cc767e60-1112-4b4d-a0fa-f7ba45d15a98" providerId="ADAL" clId="{4BE7A9B6-9729-4399-A474-9E4968B8A5F1}" dt="2026-09-02T06:54:00.516" v="0"/>
          <ac:spMkLst>
            <pc:docMk/>
            <pc:sldMk cId="1524336311" sldId="270"/>
            <ac:spMk id="3" creationId="{231EDA28-E37F-8DED-C786-84F2B82597D1}"/>
          </ac:spMkLst>
        </pc:spChg>
        <pc:spChg chg="mod">
          <ac:chgData name="George Bourne" userId="cc767e60-1112-4b4d-a0fa-f7ba45d15a98" providerId="ADAL" clId="{4BE7A9B6-9729-4399-A474-9E4968B8A5F1}" dt="2026-09-02T07:02:05.648" v="3"/>
          <ac:spMkLst>
            <pc:docMk/>
            <pc:sldMk cId="1524336311" sldId="270"/>
            <ac:spMk id="33" creationId="{9A053B6F-CAE5-449C-855C-D58F1DF94484}"/>
          </ac:spMkLst>
        </pc:spChg>
      </pc:sldChg>
      <pc:sldChg chg="modSp">
        <pc:chgData name="George Bourne" userId="cc767e60-1112-4b4d-a0fa-f7ba45d15a98" providerId="ADAL" clId="{4BE7A9B6-9729-4399-A474-9E4968B8A5F1}" dt="2026-09-02T07:09:35.148" v="9"/>
        <pc:sldMkLst>
          <pc:docMk/>
          <pc:sldMk cId="2999532332" sldId="277"/>
        </pc:sldMkLst>
        <pc:spChg chg="mod">
          <ac:chgData name="George Bourne" userId="cc767e60-1112-4b4d-a0fa-f7ba45d15a98" providerId="ADAL" clId="{4BE7A9B6-9729-4399-A474-9E4968B8A5F1}" dt="2026-09-02T07:03:59.797" v="5"/>
          <ac:spMkLst>
            <pc:docMk/>
            <pc:sldMk cId="2999532332" sldId="277"/>
            <ac:spMk id="3" creationId="{B9D3613B-A7E1-9B2A-3FE3-BFFF1B772637}"/>
          </ac:spMkLst>
        </pc:spChg>
        <pc:spChg chg="mod">
          <ac:chgData name="George Bourne" userId="cc767e60-1112-4b4d-a0fa-f7ba45d15a98" providerId="ADAL" clId="{4BE7A9B6-9729-4399-A474-9E4968B8A5F1}" dt="2026-09-02T07:09:35.148" v="9"/>
          <ac:spMkLst>
            <pc:docMk/>
            <pc:sldMk cId="2999532332" sldId="277"/>
            <ac:spMk id="19" creationId="{9F42D30B-6818-2D82-7304-19ECFBBC22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CEEA856F-71E8-4000-A464-2A971E214B53}" type="datetimeFigureOut">
              <a:rPr lang="en-GB" smtClean="0"/>
              <a:t>02/09/2026</a:t>
            </a:fld>
            <a:endParaRPr lang="en-GB"/>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22DDC871-0045-40B6-B24F-4A1C557431B8}" type="slidenum">
              <a:rPr lang="en-GB" smtClean="0"/>
              <a:t>‹#›</a:t>
            </a:fld>
            <a:endParaRPr lang="en-GB"/>
          </a:p>
        </p:txBody>
      </p:sp>
    </p:spTree>
    <p:extLst>
      <p:ext uri="{BB962C8B-B14F-4D97-AF65-F5344CB8AC3E}">
        <p14:creationId xmlns:p14="http://schemas.microsoft.com/office/powerpoint/2010/main" val="3771154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DDC871-0045-40B6-B24F-4A1C557431B8}" type="slidenum">
              <a:rPr lang="en-GB" smtClean="0"/>
              <a:t>10</a:t>
            </a:fld>
            <a:endParaRPr lang="en-GB"/>
          </a:p>
        </p:txBody>
      </p:sp>
    </p:spTree>
    <p:extLst>
      <p:ext uri="{BB962C8B-B14F-4D97-AF65-F5344CB8AC3E}">
        <p14:creationId xmlns:p14="http://schemas.microsoft.com/office/powerpoint/2010/main" val="1562796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0" name="Picture Placeholder 49">
            <a:extLst>
              <a:ext uri="{FF2B5EF4-FFF2-40B4-BE49-F238E27FC236}">
                <a16:creationId xmlns:a16="http://schemas.microsoft.com/office/drawing/2014/main" id="{27BD1EB9-87EB-842D-D8C2-1CF8ACB88954}"/>
              </a:ext>
            </a:extLst>
          </p:cNvPr>
          <p:cNvSpPr>
            <a:spLocks noGrp="1"/>
          </p:cNvSpPr>
          <p:nvPr>
            <p:ph type="pic" sz="quarter" idx="11"/>
          </p:nvPr>
        </p:nvSpPr>
        <p:spPr>
          <a:xfrm>
            <a:off x="0" y="-1588"/>
            <a:ext cx="7556500" cy="10694988"/>
          </a:xfrm>
          <a:solidFill>
            <a:schemeClr val="tx2">
              <a:lumMod val="50000"/>
            </a:schemeClr>
          </a:solidFill>
        </p:spPr>
        <p:txBody>
          <a:bodyPr/>
          <a:lstStyle/>
          <a:p>
            <a:endParaRPr lang="en-GB"/>
          </a:p>
        </p:txBody>
      </p:sp>
      <p:grpSp>
        <p:nvGrpSpPr>
          <p:cNvPr id="37" name="Group 36">
            <a:extLst>
              <a:ext uri="{FF2B5EF4-FFF2-40B4-BE49-F238E27FC236}">
                <a16:creationId xmlns:a16="http://schemas.microsoft.com/office/drawing/2014/main" id="{A0BCA611-70E6-B25B-F9A7-D2E332EDEF5C}"/>
              </a:ext>
            </a:extLst>
          </p:cNvPr>
          <p:cNvGrpSpPr/>
          <p:nvPr userDrawn="1"/>
        </p:nvGrpSpPr>
        <p:grpSpPr>
          <a:xfrm rot="5400000">
            <a:off x="-4480738" y="3214741"/>
            <a:ext cx="7153357" cy="721372"/>
            <a:chOff x="-326578" y="6070051"/>
            <a:chExt cx="7153357" cy="721372"/>
          </a:xfrm>
        </p:grpSpPr>
        <p:sp>
          <p:nvSpPr>
            <p:cNvPr id="17" name="Freeform: Shape 16">
              <a:extLst>
                <a:ext uri="{FF2B5EF4-FFF2-40B4-BE49-F238E27FC236}">
                  <a16:creationId xmlns:a16="http://schemas.microsoft.com/office/drawing/2014/main" id="{114694AB-5F47-0FB3-CF8C-8E882DAD655D}"/>
                </a:ext>
              </a:extLst>
            </p:cNvPr>
            <p:cNvSpPr/>
            <p:nvPr/>
          </p:nvSpPr>
          <p:spPr>
            <a:xfrm>
              <a:off x="-326578"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2C275E"/>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037AFE7-A937-5E68-208F-7EBACA97E5DB}"/>
                </a:ext>
              </a:extLst>
            </p:cNvPr>
            <p:cNvSpPr/>
            <p:nvPr/>
          </p:nvSpPr>
          <p:spPr>
            <a:xfrm>
              <a:off x="-326578"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CEA1D"/>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E54954E-8CCA-9BC6-95FE-31A1A9FD7140}"/>
                </a:ext>
              </a:extLst>
            </p:cNvPr>
            <p:cNvSpPr/>
            <p:nvPr/>
          </p:nvSpPr>
          <p:spPr>
            <a:xfrm>
              <a:off x="2914162"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C8C3DD"/>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F170DE9-078F-6E73-8B1B-E211F6D3109B}"/>
                </a:ext>
              </a:extLst>
            </p:cNvPr>
            <p:cNvSpPr/>
            <p:nvPr/>
          </p:nvSpPr>
          <p:spPr>
            <a:xfrm>
              <a:off x="5710283" y="6070051"/>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242249"/>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55FBC9-0EED-FF47-8869-15C59B0514DC}"/>
                </a:ext>
              </a:extLst>
            </p:cNvPr>
            <p:cNvSpPr/>
            <p:nvPr/>
          </p:nvSpPr>
          <p:spPr>
            <a:xfrm>
              <a:off x="2914162"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FFBE2"/>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210C135-3914-08D4-1FA8-4E353B381C88}"/>
                </a:ext>
              </a:extLst>
            </p:cNvPr>
            <p:cNvSpPr/>
            <p:nvPr/>
          </p:nvSpPr>
          <p:spPr>
            <a:xfrm>
              <a:off x="1293792"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6B5F96"/>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201D7CB-7A4B-3078-60BF-BFE81AB98911}"/>
                </a:ext>
              </a:extLst>
            </p:cNvPr>
            <p:cNvSpPr/>
            <p:nvPr/>
          </p:nvSpPr>
          <p:spPr>
            <a:xfrm>
              <a:off x="1293792"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DF292"/>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5D5C7E8-3008-BD3E-F09B-4C0CD47613AF}"/>
                </a:ext>
              </a:extLst>
            </p:cNvPr>
            <p:cNvSpPr/>
            <p:nvPr/>
          </p:nvSpPr>
          <p:spPr>
            <a:xfrm>
              <a:off x="473708"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453777"/>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1190D5D-6F6A-906F-1B31-7172A260BFD6}"/>
                </a:ext>
              </a:extLst>
            </p:cNvPr>
            <p:cNvSpPr/>
            <p:nvPr/>
          </p:nvSpPr>
          <p:spPr>
            <a:xfrm>
              <a:off x="473708"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DEE6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56E637-D1CE-386A-C5BB-E9D5DE0717AC}"/>
                </a:ext>
              </a:extLst>
            </p:cNvPr>
            <p:cNvSpPr/>
            <p:nvPr/>
          </p:nvSpPr>
          <p:spPr>
            <a:xfrm>
              <a:off x="3714448" y="6070051"/>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F0EFF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EAF1F90-8189-A422-0933-8DCA6F653926}"/>
                </a:ext>
              </a:extLst>
            </p:cNvPr>
            <p:cNvSpPr/>
            <p:nvPr/>
          </p:nvSpPr>
          <p:spPr>
            <a:xfrm>
              <a:off x="6510569"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392050"/>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174661-7BDD-60D2-8129-0C2B6530B534}"/>
                </a:ext>
              </a:extLst>
            </p:cNvPr>
            <p:cNvSpPr/>
            <p:nvPr/>
          </p:nvSpPr>
          <p:spPr>
            <a:xfrm>
              <a:off x="3714448" y="6475213"/>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FFFEF8"/>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63DCB4F-E0D6-D107-BC02-0B61A7EE0A7C}"/>
                </a:ext>
              </a:extLst>
            </p:cNvPr>
            <p:cNvSpPr/>
            <p:nvPr/>
          </p:nvSpPr>
          <p:spPr>
            <a:xfrm>
              <a:off x="2094078" y="6070051"/>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968EB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557C5A3-F336-31BE-E122-4803B9DFCEC4}"/>
                </a:ext>
              </a:extLst>
            </p:cNvPr>
            <p:cNvSpPr/>
            <p:nvPr/>
          </p:nvSpPr>
          <p:spPr>
            <a:xfrm>
              <a:off x="4890199"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2C265D"/>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B47854D-6C0B-CAF7-2924-D1CAF2A134BC}"/>
                </a:ext>
              </a:extLst>
            </p:cNvPr>
            <p:cNvSpPr/>
            <p:nvPr/>
          </p:nvSpPr>
          <p:spPr>
            <a:xfrm>
              <a:off x="2094078" y="6475213"/>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FEF6B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807A40-95CE-E4F9-18CA-7A6026E1788C}"/>
                </a:ext>
              </a:extLst>
            </p:cNvPr>
            <p:cNvSpPr/>
            <p:nvPr/>
          </p:nvSpPr>
          <p:spPr>
            <a:xfrm>
              <a:off x="78584"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36276B"/>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83B66B-74BD-23B6-4C29-C21AEB031D10}"/>
                </a:ext>
              </a:extLst>
            </p:cNvPr>
            <p:cNvSpPr/>
            <p:nvPr/>
          </p:nvSpPr>
          <p:spPr>
            <a:xfrm>
              <a:off x="78584"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BEB45"/>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21927B2-7562-F8A5-AA3B-89AA398D736E}"/>
                </a:ext>
              </a:extLst>
            </p:cNvPr>
            <p:cNvSpPr/>
            <p:nvPr/>
          </p:nvSpPr>
          <p:spPr>
            <a:xfrm>
              <a:off x="3319324" y="6070051"/>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E2DFEC"/>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8DAA25D-D9E3-CE7D-13F9-7C0F70F0A687}"/>
                </a:ext>
              </a:extLst>
            </p:cNvPr>
            <p:cNvSpPr/>
            <p:nvPr/>
          </p:nvSpPr>
          <p:spPr>
            <a:xfrm>
              <a:off x="6115445" y="6070051"/>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2C275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28992EA-5D64-5A83-E948-234098CDF2DA}"/>
                </a:ext>
              </a:extLst>
            </p:cNvPr>
            <p:cNvSpPr/>
            <p:nvPr/>
          </p:nvSpPr>
          <p:spPr>
            <a:xfrm>
              <a:off x="3319324" y="6475213"/>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FFFDF1"/>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C206F2-F47A-0074-73C3-AB7E80F3B669}"/>
                </a:ext>
              </a:extLst>
            </p:cNvPr>
            <p:cNvSpPr/>
            <p:nvPr/>
          </p:nvSpPr>
          <p:spPr>
            <a:xfrm>
              <a:off x="1698814"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7F75A6"/>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C8EBB8C-6CCD-0A5A-8145-55F0E411998D}"/>
                </a:ext>
              </a:extLst>
            </p:cNvPr>
            <p:cNvSpPr/>
            <p:nvPr/>
          </p:nvSpPr>
          <p:spPr>
            <a:xfrm>
              <a:off x="1698814"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CF4A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7D1F5E2-D84D-8231-7F86-FA36151D0BD0}"/>
                </a:ext>
              </a:extLst>
            </p:cNvPr>
            <p:cNvSpPr/>
            <p:nvPr/>
          </p:nvSpPr>
          <p:spPr>
            <a:xfrm>
              <a:off x="878870"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564A87"/>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A2AC52F-F6D1-F339-0C57-F7B16738342C}"/>
                </a:ext>
              </a:extLst>
            </p:cNvPr>
            <p:cNvSpPr/>
            <p:nvPr/>
          </p:nvSpPr>
          <p:spPr>
            <a:xfrm>
              <a:off x="878870" y="6475213"/>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FDF07B"/>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95F6840-A466-BFE4-135E-A05FD68E8ACB}"/>
                </a:ext>
              </a:extLst>
            </p:cNvPr>
            <p:cNvSpPr/>
            <p:nvPr/>
          </p:nvSpPr>
          <p:spPr>
            <a:xfrm>
              <a:off x="2499240" y="6070051"/>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AEA7C9"/>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0B61864-7649-BE84-AF7D-D5541D0A0E9C}"/>
                </a:ext>
              </a:extLst>
            </p:cNvPr>
            <p:cNvSpPr/>
            <p:nvPr/>
          </p:nvSpPr>
          <p:spPr>
            <a:xfrm>
              <a:off x="5295361" y="6070051"/>
              <a:ext cx="316210" cy="316210"/>
            </a:xfrm>
            <a:custGeom>
              <a:avLst/>
              <a:gdLst>
                <a:gd name="connsiteX0" fmla="*/ 0 w 316210"/>
                <a:gd name="connsiteY0" fmla="*/ 0 h 316210"/>
                <a:gd name="connsiteX1" fmla="*/ 316211 w 316210"/>
                <a:gd name="connsiteY1" fmla="*/ 0 h 316210"/>
                <a:gd name="connsiteX2" fmla="*/ 316211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1" y="0"/>
                  </a:lnTo>
                  <a:lnTo>
                    <a:pt x="316211" y="316211"/>
                  </a:lnTo>
                  <a:lnTo>
                    <a:pt x="0" y="316211"/>
                  </a:lnTo>
                  <a:close/>
                </a:path>
              </a:pathLst>
            </a:custGeom>
            <a:solidFill>
              <a:srgbClr val="2B265E"/>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DEDC6B0-111C-8C6F-D293-0E2830AC4F30}"/>
                </a:ext>
              </a:extLst>
            </p:cNvPr>
            <p:cNvSpPr/>
            <p:nvPr/>
          </p:nvSpPr>
          <p:spPr>
            <a:xfrm>
              <a:off x="2499240" y="6475213"/>
              <a:ext cx="316210" cy="316210"/>
            </a:xfrm>
            <a:custGeom>
              <a:avLst/>
              <a:gdLst>
                <a:gd name="connsiteX0" fmla="*/ 0 w 316210"/>
                <a:gd name="connsiteY0" fmla="*/ 0 h 316210"/>
                <a:gd name="connsiteX1" fmla="*/ 316210 w 316210"/>
                <a:gd name="connsiteY1" fmla="*/ 0 h 316210"/>
                <a:gd name="connsiteX2" fmla="*/ 316210 w 316210"/>
                <a:gd name="connsiteY2" fmla="*/ 316211 h 316210"/>
                <a:gd name="connsiteX3" fmla="*/ 0 w 316210"/>
                <a:gd name="connsiteY3" fmla="*/ 316211 h 316210"/>
              </a:gdLst>
              <a:ahLst/>
              <a:cxnLst>
                <a:cxn ang="0">
                  <a:pos x="connsiteX0" y="connsiteY0"/>
                </a:cxn>
                <a:cxn ang="0">
                  <a:pos x="connsiteX1" y="connsiteY1"/>
                </a:cxn>
                <a:cxn ang="0">
                  <a:pos x="connsiteX2" y="connsiteY2"/>
                </a:cxn>
                <a:cxn ang="0">
                  <a:pos x="connsiteX3" y="connsiteY3"/>
                </a:cxn>
              </a:cxnLst>
              <a:rect l="l" t="t" r="r" b="b"/>
              <a:pathLst>
                <a:path w="316210" h="316210">
                  <a:moveTo>
                    <a:pt x="0" y="0"/>
                  </a:moveTo>
                  <a:lnTo>
                    <a:pt x="316210" y="0"/>
                  </a:lnTo>
                  <a:lnTo>
                    <a:pt x="316210" y="316211"/>
                  </a:lnTo>
                  <a:lnTo>
                    <a:pt x="0" y="316211"/>
                  </a:lnTo>
                  <a:close/>
                </a:path>
              </a:pathLst>
            </a:custGeom>
            <a:solidFill>
              <a:srgbClr val="FEF9CE"/>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F2553855-ADD4-794D-177E-701870248D92}"/>
              </a:ext>
            </a:extLst>
          </p:cNvPr>
          <p:cNvSpPr>
            <a:spLocks noGrp="1"/>
          </p:cNvSpPr>
          <p:nvPr userDrawn="1">
            <p:ph type="ctrTitle" hasCustomPrompt="1"/>
          </p:nvPr>
        </p:nvSpPr>
        <p:spPr>
          <a:xfrm>
            <a:off x="-317" y="2314355"/>
            <a:ext cx="7012305" cy="1354217"/>
          </a:xfrm>
        </p:spPr>
        <p:txBody>
          <a:bodyPr lIns="0" tIns="0" rIns="0" bIns="0" anchor="b">
            <a:spAutoFit/>
          </a:bodyPr>
          <a:lstStyle>
            <a:lvl1pPr algn="r">
              <a:lnSpc>
                <a:spcPct val="100000"/>
              </a:lnSpc>
              <a:defRPr sz="4400" b="1" cap="all" baseline="0">
                <a:solidFill>
                  <a:schemeClr val="bg1"/>
                </a:solidFill>
                <a:latin typeface="Empira Light" panose="02000503080000020004" pitchFamily="50" charset="0"/>
              </a:defRPr>
            </a:lvl1pPr>
          </a:lstStyle>
          <a:p>
            <a:r>
              <a:rPr lang="en-US"/>
              <a:t>MARKETING AND ADMISSIONS ASSISTANT</a:t>
            </a:r>
          </a:p>
        </p:txBody>
      </p:sp>
      <p:sp>
        <p:nvSpPr>
          <p:cNvPr id="3" name="Subtitle 2">
            <a:extLst>
              <a:ext uri="{FF2B5EF4-FFF2-40B4-BE49-F238E27FC236}">
                <a16:creationId xmlns:a16="http://schemas.microsoft.com/office/drawing/2014/main" id="{B917B721-22EF-AEB0-A36C-1C20D4E05F06}"/>
              </a:ext>
            </a:extLst>
          </p:cNvPr>
          <p:cNvSpPr>
            <a:spLocks noGrp="1"/>
          </p:cNvSpPr>
          <p:nvPr userDrawn="1">
            <p:ph type="subTitle" idx="1" hasCustomPrompt="1"/>
          </p:nvPr>
        </p:nvSpPr>
        <p:spPr>
          <a:xfrm>
            <a:off x="3771150" y="3802598"/>
            <a:ext cx="3240838" cy="514738"/>
          </a:xfrm>
          <a:solidFill>
            <a:schemeClr val="accent2"/>
          </a:solidFill>
        </p:spPr>
        <p:txBody>
          <a:bodyPr wrap="square" lIns="72000" tIns="72000" rIns="72000" bIns="72000">
            <a:spAutoFit/>
          </a:bodyPr>
          <a:lstStyle>
            <a:lvl1pPr marL="0" indent="0" algn="r">
              <a:lnSpc>
                <a:spcPct val="100000"/>
              </a:lnSpc>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Candidate Information Pack</a:t>
            </a:r>
          </a:p>
        </p:txBody>
      </p:sp>
      <p:pic>
        <p:nvPicPr>
          <p:cNvPr id="45" name="Graphic 44">
            <a:extLst>
              <a:ext uri="{FF2B5EF4-FFF2-40B4-BE49-F238E27FC236}">
                <a16:creationId xmlns:a16="http://schemas.microsoft.com/office/drawing/2014/main" id="{C1E8E3D7-91F7-6FC0-078E-7973A354181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61882" y="535458"/>
            <a:ext cx="2552700" cy="923925"/>
          </a:xfrm>
          <a:prstGeom prst="rect">
            <a:avLst/>
          </a:prstGeom>
        </p:spPr>
      </p:pic>
      <p:sp>
        <p:nvSpPr>
          <p:cNvPr id="48" name="Text Placeholder 47">
            <a:extLst>
              <a:ext uri="{FF2B5EF4-FFF2-40B4-BE49-F238E27FC236}">
                <a16:creationId xmlns:a16="http://schemas.microsoft.com/office/drawing/2014/main" id="{7AD0EEA7-643B-F2B4-3908-6C70360AEA5E}"/>
              </a:ext>
            </a:extLst>
          </p:cNvPr>
          <p:cNvSpPr>
            <a:spLocks noGrp="1"/>
          </p:cNvSpPr>
          <p:nvPr>
            <p:ph type="body" sz="quarter" idx="10" hasCustomPrompt="1"/>
          </p:nvPr>
        </p:nvSpPr>
        <p:spPr>
          <a:xfrm>
            <a:off x="2178050" y="4391196"/>
            <a:ext cx="4833938" cy="738664"/>
          </a:xfrm>
        </p:spPr>
        <p:txBody>
          <a:bodyPr>
            <a:spAutoFit/>
          </a:bodyPr>
          <a:lstStyle>
            <a:lvl1pPr algn="r">
              <a:lnSpc>
                <a:spcPct val="100000"/>
              </a:lnSpc>
              <a:spcBef>
                <a:spcPts val="0"/>
              </a:spcBef>
              <a:defRPr sz="2400">
                <a:solidFill>
                  <a:schemeClr val="bg1"/>
                </a:solidFill>
              </a:defRPr>
            </a:lvl1pPr>
            <a:lvl2pPr marL="0" indent="0">
              <a:buNone/>
              <a:defRPr/>
            </a:lvl2pPr>
          </a:lstStyle>
          <a:p>
            <a:pPr lvl="0"/>
            <a:r>
              <a:rPr lang="en-GB"/>
              <a:t>Permanent, full time, all year round</a:t>
            </a:r>
          </a:p>
          <a:p>
            <a:pPr lvl="0"/>
            <a:r>
              <a:rPr lang="en-GB"/>
              <a:t>Required ASAP</a:t>
            </a:r>
          </a:p>
        </p:txBody>
      </p:sp>
    </p:spTree>
    <p:extLst>
      <p:ext uri="{BB962C8B-B14F-4D97-AF65-F5344CB8AC3E}">
        <p14:creationId xmlns:p14="http://schemas.microsoft.com/office/powerpoint/2010/main" val="336992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Picture Placeholder 49">
            <a:extLst>
              <a:ext uri="{FF2B5EF4-FFF2-40B4-BE49-F238E27FC236}">
                <a16:creationId xmlns:a16="http://schemas.microsoft.com/office/drawing/2014/main" id="{07F1F21F-A786-F712-54D1-8292AAAD985A}"/>
              </a:ext>
            </a:extLst>
          </p:cNvPr>
          <p:cNvSpPr>
            <a:spLocks noGrp="1"/>
          </p:cNvSpPr>
          <p:nvPr>
            <p:ph type="pic" sz="quarter" idx="11"/>
          </p:nvPr>
        </p:nvSpPr>
        <p:spPr>
          <a:xfrm>
            <a:off x="0" y="-1588"/>
            <a:ext cx="7556500" cy="4463999"/>
          </a:xfrm>
          <a:solidFill>
            <a:schemeClr val="tx2">
              <a:lumMod val="50000"/>
            </a:schemeClr>
          </a:solidFill>
        </p:spPr>
        <p:txBody>
          <a:bodyPr/>
          <a:lstStyle/>
          <a:p>
            <a:endParaRPr lang="en-GB"/>
          </a:p>
        </p:txBody>
      </p:sp>
      <p:sp>
        <p:nvSpPr>
          <p:cNvPr id="2" name="Title 1">
            <a:extLst>
              <a:ext uri="{FF2B5EF4-FFF2-40B4-BE49-F238E27FC236}">
                <a16:creationId xmlns:a16="http://schemas.microsoft.com/office/drawing/2014/main" id="{E9D43A36-8C28-9821-7AD9-4B15767983A5}"/>
              </a:ext>
            </a:extLst>
          </p:cNvPr>
          <p:cNvSpPr>
            <a:spLocks noGrp="1"/>
          </p:cNvSpPr>
          <p:nvPr>
            <p:ph type="title" hasCustomPrompt="1"/>
          </p:nvPr>
        </p:nvSpPr>
        <p:spPr>
          <a:xfrm>
            <a:off x="0" y="4066759"/>
            <a:ext cx="3778250" cy="792000"/>
          </a:xfrm>
          <a:solidFill>
            <a:schemeClr val="accent2"/>
          </a:solidFill>
        </p:spPr>
        <p:txBody>
          <a:bodyPr lIns="540000" tIns="0" rIns="0" bIns="0" anchor="ctr">
            <a:noAutofit/>
          </a:bodyPr>
          <a:lstStyle>
            <a:lvl1pPr>
              <a:defRPr sz="4000">
                <a:solidFill>
                  <a:schemeClr val="tx2"/>
                </a:solidFill>
                <a:latin typeface="+mn-lt"/>
              </a:defRPr>
            </a:lvl1pPr>
          </a:lstStyle>
          <a:p>
            <a:r>
              <a:rPr lang="en-US"/>
              <a:t>Our School</a:t>
            </a:r>
          </a:p>
        </p:txBody>
      </p:sp>
      <p:sp>
        <p:nvSpPr>
          <p:cNvPr id="3" name="Content Placeholder 2">
            <a:extLst>
              <a:ext uri="{FF2B5EF4-FFF2-40B4-BE49-F238E27FC236}">
                <a16:creationId xmlns:a16="http://schemas.microsoft.com/office/drawing/2014/main" id="{9035A0C1-7AEC-88FF-AC0A-DCD42BB34DCA}"/>
              </a:ext>
            </a:extLst>
          </p:cNvPr>
          <p:cNvSpPr>
            <a:spLocks noGrp="1"/>
          </p:cNvSpPr>
          <p:nvPr>
            <p:ph idx="1"/>
          </p:nvPr>
        </p:nvSpPr>
        <p:spPr>
          <a:xfrm>
            <a:off x="541338" y="5346700"/>
            <a:ext cx="3160712" cy="4808538"/>
          </a:xfrm>
        </p:spPr>
        <p:txBody>
          <a:bodyPr lIns="0" tIns="0" rIns="0" bIns="0">
            <a:noAutofit/>
          </a:bodyPr>
          <a:lstStyle>
            <a:lvl1pPr>
              <a:lnSpc>
                <a:spcPct val="100000"/>
              </a:lnSpc>
              <a:spcBef>
                <a:spcPts val="600"/>
              </a:spcBef>
              <a:defRPr/>
            </a:lvl1pPr>
            <a:lvl2pPr>
              <a:lnSpc>
                <a:spcPct val="100000"/>
              </a:lnSpc>
              <a:spcBef>
                <a:spcPts val="600"/>
              </a:spcBef>
              <a:defRPr/>
            </a:lvl2pPr>
            <a:lvl3pPr>
              <a:lnSpc>
                <a:spcPct val="100000"/>
              </a:lnSpc>
              <a:spcBef>
                <a:spcPts val="600"/>
              </a:spcBef>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6389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Picture Placeholder 49">
            <a:extLst>
              <a:ext uri="{FF2B5EF4-FFF2-40B4-BE49-F238E27FC236}">
                <a16:creationId xmlns:a16="http://schemas.microsoft.com/office/drawing/2014/main" id="{07F1F21F-A786-F712-54D1-8292AAAD985A}"/>
              </a:ext>
            </a:extLst>
          </p:cNvPr>
          <p:cNvSpPr>
            <a:spLocks noGrp="1"/>
          </p:cNvSpPr>
          <p:nvPr>
            <p:ph type="pic" sz="quarter" idx="11"/>
          </p:nvPr>
        </p:nvSpPr>
        <p:spPr>
          <a:xfrm>
            <a:off x="0" y="-1588"/>
            <a:ext cx="7556500" cy="4463999"/>
          </a:xfrm>
          <a:solidFill>
            <a:schemeClr val="tx2">
              <a:lumMod val="50000"/>
            </a:schemeClr>
          </a:solidFill>
        </p:spPr>
        <p:txBody>
          <a:bodyPr/>
          <a:lstStyle/>
          <a:p>
            <a:endParaRPr lang="en-GB"/>
          </a:p>
        </p:txBody>
      </p:sp>
      <p:sp>
        <p:nvSpPr>
          <p:cNvPr id="2" name="Title 1">
            <a:extLst>
              <a:ext uri="{FF2B5EF4-FFF2-40B4-BE49-F238E27FC236}">
                <a16:creationId xmlns:a16="http://schemas.microsoft.com/office/drawing/2014/main" id="{E9D43A36-8C28-9821-7AD9-4B15767983A5}"/>
              </a:ext>
            </a:extLst>
          </p:cNvPr>
          <p:cNvSpPr>
            <a:spLocks noGrp="1"/>
          </p:cNvSpPr>
          <p:nvPr>
            <p:ph type="title" hasCustomPrompt="1"/>
          </p:nvPr>
        </p:nvSpPr>
        <p:spPr>
          <a:xfrm>
            <a:off x="0" y="4066759"/>
            <a:ext cx="3778250" cy="792000"/>
          </a:xfrm>
          <a:solidFill>
            <a:schemeClr val="accent2"/>
          </a:solidFill>
        </p:spPr>
        <p:txBody>
          <a:bodyPr lIns="540000" tIns="0" rIns="0" bIns="0" anchor="ctr">
            <a:noAutofit/>
          </a:bodyPr>
          <a:lstStyle>
            <a:lvl1pPr>
              <a:defRPr sz="4000">
                <a:solidFill>
                  <a:schemeClr val="tx2"/>
                </a:solidFill>
                <a:latin typeface="+mn-lt"/>
              </a:defRPr>
            </a:lvl1pPr>
          </a:lstStyle>
          <a:p>
            <a:r>
              <a:rPr lang="en-US"/>
              <a:t>Our School</a:t>
            </a:r>
          </a:p>
        </p:txBody>
      </p:sp>
      <p:sp>
        <p:nvSpPr>
          <p:cNvPr id="3" name="Content Placeholder 2">
            <a:extLst>
              <a:ext uri="{FF2B5EF4-FFF2-40B4-BE49-F238E27FC236}">
                <a16:creationId xmlns:a16="http://schemas.microsoft.com/office/drawing/2014/main" id="{9035A0C1-7AEC-88FF-AC0A-DCD42BB34DCA}"/>
              </a:ext>
            </a:extLst>
          </p:cNvPr>
          <p:cNvSpPr>
            <a:spLocks noGrp="1"/>
          </p:cNvSpPr>
          <p:nvPr>
            <p:ph idx="1"/>
          </p:nvPr>
        </p:nvSpPr>
        <p:spPr>
          <a:xfrm>
            <a:off x="541338" y="5346700"/>
            <a:ext cx="3160712" cy="4808538"/>
          </a:xfrm>
        </p:spPr>
        <p:txBody>
          <a:bodyPr lIns="0" tIns="0" rIns="0" bIns="0">
            <a:noAutofit/>
          </a:bodyPr>
          <a:lstStyle>
            <a:lvl1pPr>
              <a:lnSpc>
                <a:spcPct val="100000"/>
              </a:lnSpc>
              <a:spcBef>
                <a:spcPts val="600"/>
              </a:spcBef>
              <a:defRPr/>
            </a:lvl1pPr>
            <a:lvl2pPr>
              <a:lnSpc>
                <a:spcPct val="100000"/>
              </a:lnSpc>
              <a:spcBef>
                <a:spcPts val="600"/>
              </a:spcBef>
              <a:defRPr/>
            </a:lvl2pPr>
            <a:lvl3pPr>
              <a:lnSpc>
                <a:spcPct val="100000"/>
              </a:lnSpc>
              <a:spcBef>
                <a:spcPts val="600"/>
              </a:spcBef>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05DB5F8E-4484-78B2-0719-3E12EF7B8AD5}"/>
              </a:ext>
            </a:extLst>
          </p:cNvPr>
          <p:cNvSpPr>
            <a:spLocks noGrp="1"/>
          </p:cNvSpPr>
          <p:nvPr>
            <p:ph idx="12"/>
          </p:nvPr>
        </p:nvSpPr>
        <p:spPr>
          <a:xfrm>
            <a:off x="3855227" y="5346700"/>
            <a:ext cx="3160712" cy="4808538"/>
          </a:xfrm>
        </p:spPr>
        <p:txBody>
          <a:bodyPr lIns="0" tIns="0" rIns="0" bIns="0">
            <a:noAutofit/>
          </a:bodyPr>
          <a:lstStyle>
            <a:lvl1pPr>
              <a:lnSpc>
                <a:spcPct val="100000"/>
              </a:lnSpc>
              <a:spcBef>
                <a:spcPts val="600"/>
              </a:spcBef>
              <a:defRPr/>
            </a:lvl1pPr>
            <a:lvl2pPr>
              <a:lnSpc>
                <a:spcPct val="100000"/>
              </a:lnSpc>
              <a:spcBef>
                <a:spcPts val="600"/>
              </a:spcBef>
              <a:defRPr/>
            </a:lvl2pPr>
            <a:lvl3pPr>
              <a:lnSpc>
                <a:spcPct val="100000"/>
              </a:lnSpc>
              <a:spcBef>
                <a:spcPts val="600"/>
              </a:spcBef>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4442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43A36-8C28-9821-7AD9-4B15767983A5}"/>
              </a:ext>
            </a:extLst>
          </p:cNvPr>
          <p:cNvSpPr>
            <a:spLocks noGrp="1"/>
          </p:cNvSpPr>
          <p:nvPr>
            <p:ph type="title" hasCustomPrompt="1"/>
          </p:nvPr>
        </p:nvSpPr>
        <p:spPr>
          <a:xfrm>
            <a:off x="0" y="541338"/>
            <a:ext cx="7012178" cy="792000"/>
          </a:xfrm>
          <a:solidFill>
            <a:schemeClr val="tx2"/>
          </a:solidFill>
        </p:spPr>
        <p:txBody>
          <a:bodyPr lIns="540000" tIns="0" rIns="0" bIns="0" anchor="ctr">
            <a:noAutofit/>
          </a:bodyPr>
          <a:lstStyle>
            <a:lvl1pPr>
              <a:defRPr sz="4000">
                <a:solidFill>
                  <a:schemeClr val="bg1"/>
                </a:solidFill>
                <a:latin typeface="+mn-lt"/>
              </a:defRPr>
            </a:lvl1pPr>
          </a:lstStyle>
          <a:p>
            <a:r>
              <a:rPr lang="en-US"/>
              <a:t>Title</a:t>
            </a:r>
          </a:p>
        </p:txBody>
      </p:sp>
      <p:sp>
        <p:nvSpPr>
          <p:cNvPr id="5" name="Content Placeholder 2">
            <a:extLst>
              <a:ext uri="{FF2B5EF4-FFF2-40B4-BE49-F238E27FC236}">
                <a16:creationId xmlns:a16="http://schemas.microsoft.com/office/drawing/2014/main" id="{A69AF784-E3DB-EEFF-55E3-6CC3E7237921}"/>
              </a:ext>
            </a:extLst>
          </p:cNvPr>
          <p:cNvSpPr>
            <a:spLocks noGrp="1"/>
          </p:cNvSpPr>
          <p:nvPr>
            <p:ph idx="11"/>
          </p:nvPr>
        </p:nvSpPr>
        <p:spPr>
          <a:xfrm>
            <a:off x="541338" y="1597660"/>
            <a:ext cx="3160712" cy="8554402"/>
          </a:xfrm>
        </p:spPr>
        <p:txBody>
          <a:bodyPr lIns="0" tIns="0" rIns="0" bIns="0">
            <a:noAutofit/>
          </a:bodyPr>
          <a:lstStyle>
            <a:lvl1pPr>
              <a:lnSpc>
                <a:spcPct val="100000"/>
              </a:lnSpc>
              <a:spcBef>
                <a:spcPts val="600"/>
              </a:spcBef>
              <a:defRPr sz="2000">
                <a:solidFill>
                  <a:schemeClr val="tx2"/>
                </a:solidFill>
              </a:defRPr>
            </a:lvl1pPr>
            <a:lvl2pPr marL="0" indent="0">
              <a:lnSpc>
                <a:spcPct val="100000"/>
              </a:lnSpc>
              <a:spcBef>
                <a:spcPts val="600"/>
              </a:spcBef>
              <a:buNone/>
              <a:defRPr sz="1400" b="1">
                <a:solidFill>
                  <a:schemeClr val="tx2"/>
                </a:solidFill>
                <a:latin typeface="Guardian Sans Narrow Medium" panose="020B0603030202060203" pitchFamily="34" charset="0"/>
              </a:defRPr>
            </a:lvl2pPr>
            <a:lvl3pPr marL="0" indent="0">
              <a:lnSpc>
                <a:spcPct val="100000"/>
              </a:lnSpc>
              <a:spcBef>
                <a:spcPts val="600"/>
              </a:spcBef>
              <a:buNone/>
              <a:defRPr>
                <a:solidFill>
                  <a:schemeClr val="tx2"/>
                </a:solidFill>
              </a:defRPr>
            </a:lvl3pPr>
            <a:lvl4pPr marL="182563" indent="-182563">
              <a:lnSpc>
                <a:spcPct val="100000"/>
              </a:lnSpc>
              <a:spcBef>
                <a:spcPts val="600"/>
              </a:spcBef>
              <a:defRPr>
                <a:solidFill>
                  <a:schemeClr val="tx2"/>
                </a:solidFill>
              </a:defRPr>
            </a:lvl4pPr>
            <a:lvl5pPr marL="357188" indent="-174625">
              <a:lnSpc>
                <a:spcPct val="100000"/>
              </a:lnSpc>
              <a:spcBef>
                <a:spcPts val="600"/>
              </a:spcBef>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C178FD2B-312E-4969-9210-DEBB04F03349}"/>
              </a:ext>
            </a:extLst>
          </p:cNvPr>
          <p:cNvSpPr>
            <a:spLocks noGrp="1"/>
          </p:cNvSpPr>
          <p:nvPr>
            <p:ph idx="12"/>
          </p:nvPr>
        </p:nvSpPr>
        <p:spPr>
          <a:xfrm>
            <a:off x="3851466" y="1597660"/>
            <a:ext cx="3160712" cy="8554402"/>
          </a:xfrm>
        </p:spPr>
        <p:txBody>
          <a:bodyPr lIns="0" tIns="0" rIns="0" bIns="0">
            <a:noAutofit/>
          </a:bodyPr>
          <a:lstStyle>
            <a:lvl1pPr>
              <a:lnSpc>
                <a:spcPct val="100000"/>
              </a:lnSpc>
              <a:spcBef>
                <a:spcPts val="600"/>
              </a:spcBef>
              <a:defRPr sz="2000">
                <a:solidFill>
                  <a:schemeClr val="tx2"/>
                </a:solidFill>
              </a:defRPr>
            </a:lvl1pPr>
            <a:lvl2pPr marL="0" indent="0">
              <a:lnSpc>
                <a:spcPct val="100000"/>
              </a:lnSpc>
              <a:spcBef>
                <a:spcPts val="600"/>
              </a:spcBef>
              <a:buNone/>
              <a:defRPr sz="1400" b="1">
                <a:solidFill>
                  <a:schemeClr val="tx2"/>
                </a:solidFill>
                <a:latin typeface="Guardian Sans Narrow Medium" panose="020B0603030202060203" pitchFamily="34" charset="0"/>
              </a:defRPr>
            </a:lvl2pPr>
            <a:lvl3pPr marL="0" indent="0">
              <a:lnSpc>
                <a:spcPct val="100000"/>
              </a:lnSpc>
              <a:spcBef>
                <a:spcPts val="600"/>
              </a:spcBef>
              <a:buNone/>
              <a:defRPr>
                <a:solidFill>
                  <a:schemeClr val="tx2"/>
                </a:solidFill>
              </a:defRPr>
            </a:lvl3pPr>
            <a:lvl4pPr marL="182563" indent="-182563">
              <a:lnSpc>
                <a:spcPct val="100000"/>
              </a:lnSpc>
              <a:spcBef>
                <a:spcPts val="600"/>
              </a:spcBef>
              <a:defRPr>
                <a:solidFill>
                  <a:schemeClr val="tx2"/>
                </a:solidFill>
              </a:defRPr>
            </a:lvl4pPr>
            <a:lvl5pPr marL="357188" indent="-174625">
              <a:lnSpc>
                <a:spcPct val="100000"/>
              </a:lnSpc>
              <a:spcBef>
                <a:spcPts val="600"/>
              </a:spcBef>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6905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43A36-8C28-9821-7AD9-4B15767983A5}"/>
              </a:ext>
            </a:extLst>
          </p:cNvPr>
          <p:cNvSpPr>
            <a:spLocks noGrp="1"/>
          </p:cNvSpPr>
          <p:nvPr>
            <p:ph type="title" hasCustomPrompt="1"/>
          </p:nvPr>
        </p:nvSpPr>
        <p:spPr>
          <a:xfrm>
            <a:off x="0" y="541338"/>
            <a:ext cx="7012178" cy="792000"/>
          </a:xfrm>
          <a:solidFill>
            <a:schemeClr val="tx2"/>
          </a:solidFill>
        </p:spPr>
        <p:txBody>
          <a:bodyPr lIns="540000" tIns="0" rIns="0" bIns="0" anchor="ctr">
            <a:noAutofit/>
          </a:bodyPr>
          <a:lstStyle>
            <a:lvl1pPr>
              <a:defRPr sz="4000">
                <a:solidFill>
                  <a:schemeClr val="bg1"/>
                </a:solidFill>
                <a:latin typeface="+mn-lt"/>
              </a:defRPr>
            </a:lvl1pPr>
          </a:lstStyle>
          <a:p>
            <a:r>
              <a:rPr lang="en-US"/>
              <a:t>Title</a:t>
            </a:r>
          </a:p>
        </p:txBody>
      </p:sp>
      <p:sp>
        <p:nvSpPr>
          <p:cNvPr id="5" name="Content Placeholder 2">
            <a:extLst>
              <a:ext uri="{FF2B5EF4-FFF2-40B4-BE49-F238E27FC236}">
                <a16:creationId xmlns:a16="http://schemas.microsoft.com/office/drawing/2014/main" id="{A69AF784-E3DB-EEFF-55E3-6CC3E7237921}"/>
              </a:ext>
            </a:extLst>
          </p:cNvPr>
          <p:cNvSpPr>
            <a:spLocks noGrp="1"/>
          </p:cNvSpPr>
          <p:nvPr>
            <p:ph idx="11"/>
          </p:nvPr>
        </p:nvSpPr>
        <p:spPr>
          <a:xfrm>
            <a:off x="541338" y="1597660"/>
            <a:ext cx="6470840" cy="8554402"/>
          </a:xfrm>
        </p:spPr>
        <p:txBody>
          <a:bodyPr lIns="0" tIns="0" rIns="0" bIns="0">
            <a:noAutofit/>
          </a:bodyPr>
          <a:lstStyle>
            <a:lvl1pPr>
              <a:lnSpc>
                <a:spcPct val="100000"/>
              </a:lnSpc>
              <a:spcBef>
                <a:spcPts val="600"/>
              </a:spcBef>
              <a:defRPr sz="2000">
                <a:solidFill>
                  <a:schemeClr val="tx2"/>
                </a:solidFill>
              </a:defRPr>
            </a:lvl1pPr>
            <a:lvl2pPr marL="0" indent="0">
              <a:lnSpc>
                <a:spcPct val="100000"/>
              </a:lnSpc>
              <a:spcBef>
                <a:spcPts val="600"/>
              </a:spcBef>
              <a:buNone/>
              <a:defRPr sz="1400" b="1">
                <a:solidFill>
                  <a:schemeClr val="tx2"/>
                </a:solidFill>
                <a:latin typeface="Guardian Sans Narrow Medium" panose="020B0603030202060203" pitchFamily="34" charset="0"/>
              </a:defRPr>
            </a:lvl2pPr>
            <a:lvl3pPr marL="0" indent="0">
              <a:lnSpc>
                <a:spcPct val="100000"/>
              </a:lnSpc>
              <a:spcBef>
                <a:spcPts val="600"/>
              </a:spcBef>
              <a:buNone/>
              <a:defRPr>
                <a:solidFill>
                  <a:schemeClr val="tx2"/>
                </a:solidFill>
              </a:defRPr>
            </a:lvl3pPr>
            <a:lvl4pPr marL="182563" indent="-182563">
              <a:lnSpc>
                <a:spcPct val="100000"/>
              </a:lnSpc>
              <a:spcBef>
                <a:spcPts val="600"/>
              </a:spcBef>
              <a:defRPr>
                <a:solidFill>
                  <a:schemeClr val="tx2"/>
                </a:solidFill>
              </a:defRPr>
            </a:lvl4pPr>
            <a:lvl5pPr marL="357188" indent="-174625">
              <a:lnSpc>
                <a:spcPct val="100000"/>
              </a:lnSpc>
              <a:spcBef>
                <a:spcPts val="600"/>
              </a:spcBef>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5213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2">
            <a:lumMod val="50000"/>
          </a:schemeClr>
        </a:solidFill>
        <a:effectLst/>
      </p:bgPr>
    </p:bg>
    <p:spTree>
      <p:nvGrpSpPr>
        <p:cNvPr id="1" name=""/>
        <p:cNvGrpSpPr/>
        <p:nvPr/>
      </p:nvGrpSpPr>
      <p:grpSpPr>
        <a:xfrm>
          <a:off x="0" y="0"/>
          <a:ext cx="0" cy="0"/>
          <a:chOff x="0" y="0"/>
          <a:chExt cx="0" cy="0"/>
        </a:xfrm>
      </p:grpSpPr>
      <p:sp>
        <p:nvSpPr>
          <p:cNvPr id="12" name="Picture Placeholder 49">
            <a:extLst>
              <a:ext uri="{FF2B5EF4-FFF2-40B4-BE49-F238E27FC236}">
                <a16:creationId xmlns:a16="http://schemas.microsoft.com/office/drawing/2014/main" id="{07F1F21F-A786-F712-54D1-8292AAAD985A}"/>
              </a:ext>
            </a:extLst>
          </p:cNvPr>
          <p:cNvSpPr>
            <a:spLocks noGrp="1"/>
          </p:cNvSpPr>
          <p:nvPr>
            <p:ph type="pic" sz="quarter" idx="11"/>
          </p:nvPr>
        </p:nvSpPr>
        <p:spPr>
          <a:xfrm>
            <a:off x="0" y="-1588"/>
            <a:ext cx="7556500" cy="4463999"/>
          </a:xfrm>
          <a:solidFill>
            <a:schemeClr val="tx2">
              <a:lumMod val="50000"/>
            </a:schemeClr>
          </a:solidFill>
        </p:spPr>
        <p:txBody>
          <a:bodyPr/>
          <a:lstStyle/>
          <a:p>
            <a:endParaRPr lang="en-GB"/>
          </a:p>
        </p:txBody>
      </p:sp>
      <p:sp>
        <p:nvSpPr>
          <p:cNvPr id="2" name="Title 1">
            <a:extLst>
              <a:ext uri="{FF2B5EF4-FFF2-40B4-BE49-F238E27FC236}">
                <a16:creationId xmlns:a16="http://schemas.microsoft.com/office/drawing/2014/main" id="{E9D43A36-8C28-9821-7AD9-4B15767983A5}"/>
              </a:ext>
            </a:extLst>
          </p:cNvPr>
          <p:cNvSpPr>
            <a:spLocks noGrp="1"/>
          </p:cNvSpPr>
          <p:nvPr>
            <p:ph type="title" hasCustomPrompt="1"/>
          </p:nvPr>
        </p:nvSpPr>
        <p:spPr>
          <a:xfrm>
            <a:off x="0" y="4066759"/>
            <a:ext cx="3778250" cy="792000"/>
          </a:xfrm>
          <a:solidFill>
            <a:schemeClr val="accent2"/>
          </a:solidFill>
        </p:spPr>
        <p:txBody>
          <a:bodyPr lIns="540000" tIns="0" rIns="0" bIns="0" anchor="ctr">
            <a:noAutofit/>
          </a:bodyPr>
          <a:lstStyle>
            <a:lvl1pPr>
              <a:defRPr sz="4000">
                <a:solidFill>
                  <a:schemeClr val="tx2"/>
                </a:solidFill>
                <a:latin typeface="+mn-lt"/>
              </a:defRPr>
            </a:lvl1pPr>
          </a:lstStyle>
          <a:p>
            <a:r>
              <a:rPr lang="en-US"/>
              <a:t>Our School</a:t>
            </a:r>
          </a:p>
        </p:txBody>
      </p:sp>
      <p:sp>
        <p:nvSpPr>
          <p:cNvPr id="3" name="Content Placeholder 2">
            <a:extLst>
              <a:ext uri="{FF2B5EF4-FFF2-40B4-BE49-F238E27FC236}">
                <a16:creationId xmlns:a16="http://schemas.microsoft.com/office/drawing/2014/main" id="{9035A0C1-7AEC-88FF-AC0A-DCD42BB34DCA}"/>
              </a:ext>
            </a:extLst>
          </p:cNvPr>
          <p:cNvSpPr>
            <a:spLocks noGrp="1"/>
          </p:cNvSpPr>
          <p:nvPr>
            <p:ph idx="1"/>
          </p:nvPr>
        </p:nvSpPr>
        <p:spPr>
          <a:xfrm>
            <a:off x="541338" y="5346700"/>
            <a:ext cx="3160712" cy="4808538"/>
          </a:xfrm>
        </p:spPr>
        <p:txBody>
          <a:bodyPr lIns="0" tIns="0" rIns="0" bIns="0">
            <a:noAutofit/>
          </a:bodyPr>
          <a:lstStyle>
            <a:lvl1pPr>
              <a:lnSpc>
                <a:spcPct val="100000"/>
              </a:lnSpc>
              <a:spcBef>
                <a:spcPts val="600"/>
              </a:spcBef>
              <a:defRPr sz="2000">
                <a:solidFill>
                  <a:schemeClr val="bg1"/>
                </a:solidFill>
              </a:defRPr>
            </a:lvl1pPr>
            <a:lvl2pPr marL="0" indent="0">
              <a:lnSpc>
                <a:spcPct val="100000"/>
              </a:lnSpc>
              <a:spcBef>
                <a:spcPts val="600"/>
              </a:spcBef>
              <a:buNone/>
              <a:defRPr sz="1400" b="1">
                <a:solidFill>
                  <a:schemeClr val="tx2">
                    <a:lumMod val="60000"/>
                    <a:lumOff val="40000"/>
                  </a:schemeClr>
                </a:solidFill>
                <a:latin typeface="Guardian Sans Narrow Medium" panose="020B0603030202060203" pitchFamily="34" charset="0"/>
              </a:defRPr>
            </a:lvl2pPr>
            <a:lvl3pPr marL="0" indent="0">
              <a:lnSpc>
                <a:spcPct val="100000"/>
              </a:lnSpc>
              <a:spcBef>
                <a:spcPts val="600"/>
              </a:spcBef>
              <a:buNone/>
              <a:defRPr>
                <a:solidFill>
                  <a:schemeClr val="bg1"/>
                </a:solidFill>
              </a:defRPr>
            </a:lvl3pPr>
            <a:lvl4pPr marL="180975" indent="-180975">
              <a:lnSpc>
                <a:spcPct val="100000"/>
              </a:lnSpc>
              <a:spcBef>
                <a:spcPts val="600"/>
              </a:spcBef>
              <a:defRPr>
                <a:solidFill>
                  <a:schemeClr val="bg1"/>
                </a:solidFill>
              </a:defRPr>
            </a:lvl4pPr>
            <a:lvl5pPr marL="180975" indent="-180975">
              <a:lnSpc>
                <a:spcPct val="100000"/>
              </a:lnSpc>
              <a:spcBef>
                <a:spcPts val="600"/>
              </a:spcBef>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2">
            <a:extLst>
              <a:ext uri="{FF2B5EF4-FFF2-40B4-BE49-F238E27FC236}">
                <a16:creationId xmlns:a16="http://schemas.microsoft.com/office/drawing/2014/main" id="{01481892-05DE-E533-EC85-466226D0A5D6}"/>
              </a:ext>
            </a:extLst>
          </p:cNvPr>
          <p:cNvSpPr>
            <a:spLocks noGrp="1"/>
          </p:cNvSpPr>
          <p:nvPr>
            <p:ph idx="12"/>
          </p:nvPr>
        </p:nvSpPr>
        <p:spPr>
          <a:xfrm>
            <a:off x="3851608" y="5346700"/>
            <a:ext cx="3160712" cy="4808538"/>
          </a:xfrm>
        </p:spPr>
        <p:txBody>
          <a:bodyPr lIns="0" tIns="0" rIns="0" bIns="0">
            <a:noAutofit/>
          </a:bodyPr>
          <a:lstStyle>
            <a:lvl1pPr>
              <a:lnSpc>
                <a:spcPct val="100000"/>
              </a:lnSpc>
              <a:spcBef>
                <a:spcPts val="600"/>
              </a:spcBef>
              <a:defRPr sz="2000">
                <a:solidFill>
                  <a:schemeClr val="bg1"/>
                </a:solidFill>
              </a:defRPr>
            </a:lvl1pPr>
            <a:lvl2pPr marL="0" indent="0">
              <a:lnSpc>
                <a:spcPct val="100000"/>
              </a:lnSpc>
              <a:spcBef>
                <a:spcPts val="600"/>
              </a:spcBef>
              <a:buNone/>
              <a:defRPr sz="1400" b="1">
                <a:solidFill>
                  <a:schemeClr val="tx2">
                    <a:lumMod val="60000"/>
                    <a:lumOff val="40000"/>
                  </a:schemeClr>
                </a:solidFill>
                <a:latin typeface="Guardian Sans Narrow Medium" panose="020B0603030202060203" pitchFamily="34" charset="0"/>
              </a:defRPr>
            </a:lvl2pPr>
            <a:lvl3pPr marL="0" indent="0">
              <a:lnSpc>
                <a:spcPct val="100000"/>
              </a:lnSpc>
              <a:spcBef>
                <a:spcPts val="600"/>
              </a:spcBef>
              <a:buNone/>
              <a:defRPr>
                <a:solidFill>
                  <a:schemeClr val="bg1"/>
                </a:solidFill>
              </a:defRPr>
            </a:lvl3pPr>
            <a:lvl4pPr marL="180975" indent="-180975">
              <a:lnSpc>
                <a:spcPct val="100000"/>
              </a:lnSpc>
              <a:spcBef>
                <a:spcPts val="600"/>
              </a:spcBef>
              <a:defRPr>
                <a:solidFill>
                  <a:schemeClr val="bg1"/>
                </a:solidFill>
              </a:defRPr>
            </a:lvl4pPr>
            <a:lvl5pPr>
              <a:lnSpc>
                <a:spcPct val="100000"/>
              </a:lnSpc>
              <a:spcBef>
                <a:spcPts val="600"/>
              </a:spcBef>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38828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tx2">
            <a:lumMod val="50000"/>
          </a:schemeClr>
        </a:solidFill>
        <a:effectLst/>
      </p:bgPr>
    </p:bg>
    <p:spTree>
      <p:nvGrpSpPr>
        <p:cNvPr id="1" name=""/>
        <p:cNvGrpSpPr/>
        <p:nvPr/>
      </p:nvGrpSpPr>
      <p:grpSpPr>
        <a:xfrm>
          <a:off x="0" y="0"/>
          <a:ext cx="0" cy="0"/>
          <a:chOff x="0" y="0"/>
          <a:chExt cx="0" cy="0"/>
        </a:xfrm>
      </p:grpSpPr>
      <p:sp>
        <p:nvSpPr>
          <p:cNvPr id="12" name="Picture Placeholder 49">
            <a:extLst>
              <a:ext uri="{FF2B5EF4-FFF2-40B4-BE49-F238E27FC236}">
                <a16:creationId xmlns:a16="http://schemas.microsoft.com/office/drawing/2014/main" id="{07F1F21F-A786-F712-54D1-8292AAAD985A}"/>
              </a:ext>
            </a:extLst>
          </p:cNvPr>
          <p:cNvSpPr>
            <a:spLocks noGrp="1"/>
          </p:cNvSpPr>
          <p:nvPr>
            <p:ph type="pic" sz="quarter" idx="11"/>
          </p:nvPr>
        </p:nvSpPr>
        <p:spPr>
          <a:xfrm>
            <a:off x="0" y="-1588"/>
            <a:ext cx="7556500" cy="4463999"/>
          </a:xfrm>
          <a:solidFill>
            <a:schemeClr val="tx2">
              <a:lumMod val="50000"/>
            </a:schemeClr>
          </a:solidFill>
        </p:spPr>
        <p:txBody>
          <a:bodyPr/>
          <a:lstStyle/>
          <a:p>
            <a:endParaRPr lang="en-GB"/>
          </a:p>
        </p:txBody>
      </p:sp>
      <p:sp>
        <p:nvSpPr>
          <p:cNvPr id="3" name="Content Placeholder 2">
            <a:extLst>
              <a:ext uri="{FF2B5EF4-FFF2-40B4-BE49-F238E27FC236}">
                <a16:creationId xmlns:a16="http://schemas.microsoft.com/office/drawing/2014/main" id="{9035A0C1-7AEC-88FF-AC0A-DCD42BB34DCA}"/>
              </a:ext>
            </a:extLst>
          </p:cNvPr>
          <p:cNvSpPr>
            <a:spLocks noGrp="1"/>
          </p:cNvSpPr>
          <p:nvPr>
            <p:ph idx="1"/>
          </p:nvPr>
        </p:nvSpPr>
        <p:spPr>
          <a:xfrm>
            <a:off x="541338" y="5346700"/>
            <a:ext cx="3160712" cy="4808538"/>
          </a:xfrm>
        </p:spPr>
        <p:txBody>
          <a:bodyPr lIns="0" tIns="0" rIns="0" bIns="0">
            <a:noAutofit/>
          </a:bodyPr>
          <a:lstStyle>
            <a:lvl1pPr>
              <a:lnSpc>
                <a:spcPct val="100000"/>
              </a:lnSpc>
              <a:spcBef>
                <a:spcPts val="600"/>
              </a:spcBef>
              <a:defRPr>
                <a:solidFill>
                  <a:schemeClr val="bg1"/>
                </a:solidFill>
              </a:defRPr>
            </a:lvl1pPr>
            <a:lvl2pPr>
              <a:lnSpc>
                <a:spcPct val="100000"/>
              </a:lnSpc>
              <a:spcBef>
                <a:spcPts val="600"/>
              </a:spcBef>
              <a:defRPr>
                <a:solidFill>
                  <a:schemeClr val="bg1"/>
                </a:solidFill>
              </a:defRPr>
            </a:lvl2pPr>
            <a:lvl3pPr>
              <a:lnSpc>
                <a:spcPct val="100000"/>
              </a:lnSpc>
              <a:spcBef>
                <a:spcPts val="600"/>
              </a:spcBef>
              <a:defRPr>
                <a:solidFill>
                  <a:schemeClr val="bg1"/>
                </a:solidFill>
              </a:defRPr>
            </a:lvl3pPr>
            <a:lvl4pPr>
              <a:lnSpc>
                <a:spcPct val="100000"/>
              </a:lnSpc>
              <a:spcBef>
                <a:spcPts val="600"/>
              </a:spcBef>
              <a:defRPr>
                <a:solidFill>
                  <a:schemeClr val="bg1"/>
                </a:solidFill>
              </a:defRPr>
            </a:lvl4pPr>
            <a:lvl5pPr>
              <a:lnSpc>
                <a:spcPct val="100000"/>
              </a:lnSpc>
              <a:spcBef>
                <a:spcPts val="600"/>
              </a:spcBef>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7165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5C297-1708-7A1D-2C20-BC9A1CA9B83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AD1E591-16AD-F8E8-8F05-9FA0846A7575}"/>
              </a:ext>
            </a:extLst>
          </p:cNvPr>
          <p:cNvSpPr>
            <a:spLocks noGrp="1"/>
          </p:cNvSpPr>
          <p:nvPr>
            <p:ph type="dt" sz="half" idx="10"/>
          </p:nvPr>
        </p:nvSpPr>
        <p:spPr>
          <a:xfrm>
            <a:off x="519113" y="9910763"/>
            <a:ext cx="1700212" cy="569912"/>
          </a:xfrm>
          <a:prstGeom prst="rect">
            <a:avLst/>
          </a:prstGeom>
        </p:spPr>
        <p:txBody>
          <a:bodyPr/>
          <a:lstStyle/>
          <a:p>
            <a:fld id="{50895384-989A-424C-87AC-67A301DC546C}" type="datetimeFigureOut">
              <a:rPr lang="en-GB" smtClean="0"/>
              <a:t>02/09/2026</a:t>
            </a:fld>
            <a:endParaRPr lang="en-GB"/>
          </a:p>
        </p:txBody>
      </p:sp>
      <p:sp>
        <p:nvSpPr>
          <p:cNvPr id="4" name="Footer Placeholder 3">
            <a:extLst>
              <a:ext uri="{FF2B5EF4-FFF2-40B4-BE49-F238E27FC236}">
                <a16:creationId xmlns:a16="http://schemas.microsoft.com/office/drawing/2014/main" id="{9D031460-51BF-00E1-9D62-65A4284F3FEC}"/>
              </a:ext>
            </a:extLst>
          </p:cNvPr>
          <p:cNvSpPr>
            <a:spLocks noGrp="1"/>
          </p:cNvSpPr>
          <p:nvPr>
            <p:ph type="ftr" sz="quarter" idx="11"/>
          </p:nvPr>
        </p:nvSpPr>
        <p:spPr>
          <a:xfrm>
            <a:off x="2503488" y="9910763"/>
            <a:ext cx="2549525" cy="569912"/>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B7906CF0-8B02-077B-FCDB-8F589098BD6D}"/>
              </a:ext>
            </a:extLst>
          </p:cNvPr>
          <p:cNvSpPr>
            <a:spLocks noGrp="1"/>
          </p:cNvSpPr>
          <p:nvPr>
            <p:ph type="sldNum" sz="quarter" idx="12"/>
          </p:nvPr>
        </p:nvSpPr>
        <p:spPr>
          <a:xfrm>
            <a:off x="5337175" y="9910763"/>
            <a:ext cx="1700213" cy="569912"/>
          </a:xfrm>
          <a:prstGeom prst="rect">
            <a:avLst/>
          </a:prstGeom>
        </p:spPr>
        <p:txBody>
          <a:bodyPr/>
          <a:lstStyle/>
          <a:p>
            <a:fld id="{326A61E2-F52D-40F1-9D63-D5F54DFB50AF}" type="slidenum">
              <a:rPr lang="en-GB" smtClean="0"/>
              <a:t>‹#›</a:t>
            </a:fld>
            <a:endParaRPr lang="en-GB"/>
          </a:p>
        </p:txBody>
      </p:sp>
    </p:spTree>
    <p:extLst>
      <p:ext uri="{BB962C8B-B14F-4D97-AF65-F5344CB8AC3E}">
        <p14:creationId xmlns:p14="http://schemas.microsoft.com/office/powerpoint/2010/main" val="3707071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103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A92E3-0543-FC6E-9813-A3869ECA884B}"/>
              </a:ext>
            </a:extLst>
          </p:cNvPr>
          <p:cNvSpPr>
            <a:spLocks noGrp="1"/>
          </p:cNvSpPr>
          <p:nvPr>
            <p:ph type="title"/>
          </p:nvPr>
        </p:nvSpPr>
        <p:spPr>
          <a:xfrm>
            <a:off x="541338" y="541339"/>
            <a:ext cx="6470650" cy="520698"/>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B6ACA4-2A79-E57A-382B-4F1C0C6CE27A}"/>
              </a:ext>
            </a:extLst>
          </p:cNvPr>
          <p:cNvSpPr>
            <a:spLocks noGrp="1"/>
          </p:cNvSpPr>
          <p:nvPr>
            <p:ph type="body" idx="1"/>
          </p:nvPr>
        </p:nvSpPr>
        <p:spPr>
          <a:xfrm>
            <a:off x="541338" y="1308100"/>
            <a:ext cx="6496050" cy="83232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371221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9" r:id="rId3"/>
    <p:sldLayoutId id="2147483677" r:id="rId4"/>
    <p:sldLayoutId id="2147483678" r:id="rId5"/>
    <p:sldLayoutId id="2147483675" r:id="rId6"/>
    <p:sldLayoutId id="2147483676" r:id="rId7"/>
    <p:sldLayoutId id="2147483672" r:id="rId8"/>
    <p:sldLayoutId id="2147483673" r:id="rId9"/>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spc="50" baseline="0">
          <a:solidFill>
            <a:schemeClr val="tx2"/>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b="1" kern="1200" spc="50" baseline="0">
          <a:solidFill>
            <a:schemeClr val="tx2"/>
          </a:solidFill>
          <a:latin typeface="Guardian Sans Narrow Medium" panose="020B0603030202060203" pitchFamily="34" charset="0"/>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100" kern="1200" spc="50" baseline="0">
          <a:solidFill>
            <a:schemeClr val="tx2"/>
          </a:solidFill>
          <a:latin typeface="+mn-lt"/>
          <a:ea typeface="+mn-ea"/>
          <a:cs typeface="+mn-cs"/>
        </a:defRPr>
      </a:lvl3pPr>
      <a:lvl4pPr marL="180975" indent="-180975" algn="l" defTabSz="914400" rtl="0" eaLnBrk="1" latinLnBrk="0" hangingPunct="1">
        <a:lnSpc>
          <a:spcPct val="90000"/>
        </a:lnSpc>
        <a:spcBef>
          <a:spcPts val="500"/>
        </a:spcBef>
        <a:buFont typeface="Arial" panose="020B0604020202020204" pitchFamily="34" charset="0"/>
        <a:buChar char="•"/>
        <a:defRPr sz="1100" kern="1200" spc="50" baseline="0">
          <a:solidFill>
            <a:schemeClr val="tx2"/>
          </a:solidFill>
          <a:latin typeface="+mn-lt"/>
          <a:ea typeface="+mn-ea"/>
          <a:cs typeface="+mn-cs"/>
        </a:defRPr>
      </a:lvl4pPr>
      <a:lvl5pPr marL="360363" indent="-179388" algn="l" defTabSz="914400" rtl="0" eaLnBrk="1" latinLnBrk="0" hangingPunct="1">
        <a:lnSpc>
          <a:spcPct val="90000"/>
        </a:lnSpc>
        <a:spcBef>
          <a:spcPts val="5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8" userDrawn="1">
          <p15:clr>
            <a:srgbClr val="F26B43"/>
          </p15:clr>
        </p15:guide>
        <p15:guide id="2" pos="2380" userDrawn="1">
          <p15:clr>
            <a:srgbClr val="F26B43"/>
          </p15:clr>
        </p15:guide>
        <p15:guide id="3" pos="341" userDrawn="1">
          <p15:clr>
            <a:srgbClr val="F26B43"/>
          </p15:clr>
        </p15:guide>
        <p15:guide id="4" orient="horz" pos="341" userDrawn="1">
          <p15:clr>
            <a:srgbClr val="F26B43"/>
          </p15:clr>
        </p15:guide>
        <p15:guide id="5" orient="horz" pos="6397" userDrawn="1">
          <p15:clr>
            <a:srgbClr val="F26B43"/>
          </p15:clr>
        </p15:guide>
        <p15:guide id="6" pos="441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notredame.co.uk/about/work-with-us/" TargetMode="External"/><Relationship Id="rId4" Type="http://schemas.openxmlformats.org/officeDocument/2006/relationships/hyperlink" Target="https://www.notredame.co.uk/about/policies-repor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E5BC0A29-FC8A-0FCC-3393-3CFF8B638F43}"/>
              </a:ext>
            </a:extLst>
          </p:cNvPr>
          <p:cNvPicPr>
            <a:picLocks noGrp="1" noChangeAspect="1"/>
          </p:cNvPicPr>
          <p:nvPr>
            <p:ph type="pic" sz="quarter" idx="11"/>
          </p:nvPr>
        </p:nvPicPr>
        <p:blipFill rotWithShape="1">
          <a:blip r:embed="rId2" cstate="print">
            <a:alphaModFix amt="35000"/>
            <a:extLst>
              <a:ext uri="{28A0092B-C50C-407E-A947-70E740481C1C}">
                <a14:useLocalDpi xmlns:a14="http://schemas.microsoft.com/office/drawing/2010/main"/>
              </a:ext>
            </a:extLst>
          </a:blip>
          <a:srcRect/>
          <a:stretch/>
        </p:blipFill>
        <p:spPr>
          <a:xfrm>
            <a:off x="0" y="-1588"/>
            <a:ext cx="7556500" cy="10694988"/>
          </a:xfrm>
        </p:spPr>
      </p:pic>
      <p:sp>
        <p:nvSpPr>
          <p:cNvPr id="34" name="Rectangle 33">
            <a:extLst>
              <a:ext uri="{FF2B5EF4-FFF2-40B4-BE49-F238E27FC236}">
                <a16:creationId xmlns:a16="http://schemas.microsoft.com/office/drawing/2014/main" id="{62ADDFBE-5375-E777-7313-449CB7C42582}"/>
              </a:ext>
            </a:extLst>
          </p:cNvPr>
          <p:cNvSpPr/>
          <p:nvPr/>
        </p:nvSpPr>
        <p:spPr>
          <a:xfrm flipV="1">
            <a:off x="0" y="4391837"/>
            <a:ext cx="7556500" cy="6301563"/>
          </a:xfrm>
          <a:prstGeom prst="rect">
            <a:avLst/>
          </a:prstGeom>
          <a:gradFill>
            <a:gsLst>
              <a:gs pos="0">
                <a:schemeClr val="tx2">
                  <a:lumMod val="50000"/>
                  <a:alpha val="79000"/>
                </a:schemeClr>
              </a:gs>
              <a:gs pos="15000">
                <a:schemeClr val="tx2">
                  <a:alpha val="45000"/>
                </a:schemeClr>
              </a:gs>
              <a:gs pos="100000">
                <a:schemeClr val="tx2">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4">
            <a:extLst>
              <a:ext uri="{FF2B5EF4-FFF2-40B4-BE49-F238E27FC236}">
                <a16:creationId xmlns:a16="http://schemas.microsoft.com/office/drawing/2014/main" id="{DFDD637C-89FD-6AB8-C4DB-89A826EA501A}"/>
              </a:ext>
            </a:extLst>
          </p:cNvPr>
          <p:cNvSpPr>
            <a:spLocks noGrp="1"/>
          </p:cNvSpPr>
          <p:nvPr>
            <p:ph type="ctrTitle"/>
          </p:nvPr>
        </p:nvSpPr>
        <p:spPr>
          <a:xfrm>
            <a:off x="111849" y="5317273"/>
            <a:ext cx="7011988" cy="2708434"/>
          </a:xfrm>
        </p:spPr>
        <p:txBody>
          <a:bodyPr/>
          <a:lstStyle/>
          <a:p>
            <a:r>
              <a:rPr lang="en-US" dirty="0"/>
              <a:t>Marketing &amp; </a:t>
            </a:r>
            <a:br>
              <a:rPr lang="en-US" dirty="0"/>
            </a:br>
            <a:r>
              <a:rPr lang="en-US" dirty="0"/>
              <a:t>Admissions </a:t>
            </a:r>
            <a:br>
              <a:rPr lang="en-US" dirty="0"/>
            </a:br>
            <a:r>
              <a:rPr lang="en-US" dirty="0"/>
              <a:t>Assistant</a:t>
            </a:r>
            <a:br>
              <a:rPr lang="en-US" dirty="0"/>
            </a:br>
            <a:endParaRPr lang="en-GB" dirty="0"/>
          </a:p>
        </p:txBody>
      </p:sp>
      <p:sp>
        <p:nvSpPr>
          <p:cNvPr id="16" name="Subtitle 15">
            <a:extLst>
              <a:ext uri="{FF2B5EF4-FFF2-40B4-BE49-F238E27FC236}">
                <a16:creationId xmlns:a16="http://schemas.microsoft.com/office/drawing/2014/main" id="{A5543CD4-8249-36A9-A530-2DD141D6202C}"/>
              </a:ext>
            </a:extLst>
          </p:cNvPr>
          <p:cNvSpPr>
            <a:spLocks noGrp="1"/>
          </p:cNvSpPr>
          <p:nvPr>
            <p:ph type="subTitle" idx="1"/>
          </p:nvPr>
        </p:nvSpPr>
        <p:spPr>
          <a:xfrm>
            <a:off x="3739412" y="7542618"/>
            <a:ext cx="3394145" cy="515937"/>
          </a:xfrm>
        </p:spPr>
        <p:txBody>
          <a:bodyPr/>
          <a:lstStyle/>
          <a:p>
            <a:r>
              <a:rPr lang="en-US" dirty="0"/>
              <a:t>Candidate Information Pack</a:t>
            </a:r>
          </a:p>
        </p:txBody>
      </p:sp>
      <p:sp>
        <p:nvSpPr>
          <p:cNvPr id="25" name="Text Placeholder 24">
            <a:extLst>
              <a:ext uri="{FF2B5EF4-FFF2-40B4-BE49-F238E27FC236}">
                <a16:creationId xmlns:a16="http://schemas.microsoft.com/office/drawing/2014/main" id="{302539BD-017A-8CAE-5E3E-1806F580E87F}"/>
              </a:ext>
            </a:extLst>
          </p:cNvPr>
          <p:cNvSpPr>
            <a:spLocks noGrp="1"/>
          </p:cNvSpPr>
          <p:nvPr>
            <p:ph type="body" sz="quarter" idx="10"/>
          </p:nvPr>
        </p:nvSpPr>
        <p:spPr>
          <a:xfrm>
            <a:off x="871369" y="8259097"/>
            <a:ext cx="6262188" cy="1723549"/>
          </a:xfrm>
        </p:spPr>
        <p:txBody>
          <a:bodyPr/>
          <a:lstStyle/>
          <a:p>
            <a:pPr lvl="0"/>
            <a:r>
              <a:rPr lang="en-GB" sz="2800" dirty="0"/>
              <a:t>Permanent </a:t>
            </a:r>
          </a:p>
          <a:p>
            <a:pPr lvl="0"/>
            <a:r>
              <a:rPr lang="en-GB" sz="2800" dirty="0"/>
              <a:t>Part-time – 30</a:t>
            </a:r>
            <a:r>
              <a:rPr lang="en-GB" sz="2800" b="1" dirty="0"/>
              <a:t> Hours a week </a:t>
            </a:r>
          </a:p>
          <a:p>
            <a:pPr lvl="0"/>
            <a:r>
              <a:rPr lang="en-GB" sz="2800" dirty="0"/>
              <a:t>Term Time Plus 3 Weeks</a:t>
            </a:r>
          </a:p>
          <a:p>
            <a:pPr lvl="0"/>
            <a:r>
              <a:rPr lang="en-GB" sz="2800" b="1" dirty="0"/>
              <a:t>Required ASAP</a:t>
            </a:r>
          </a:p>
        </p:txBody>
      </p:sp>
      <p:pic>
        <p:nvPicPr>
          <p:cNvPr id="21" name="Graphic 20">
            <a:extLst>
              <a:ext uri="{FF2B5EF4-FFF2-40B4-BE49-F238E27FC236}">
                <a16:creationId xmlns:a16="http://schemas.microsoft.com/office/drawing/2014/main" id="{0F495FE0-2B2D-4B8F-2971-EE338094C2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61882" y="535458"/>
            <a:ext cx="2552700" cy="9239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85000"/>
          </a:schemeClr>
        </a:solidFill>
        <a:effectLst/>
      </p:bgPr>
    </p:bg>
    <p:spTree>
      <p:nvGrpSpPr>
        <p:cNvPr id="1" name=""/>
        <p:cNvGrpSpPr/>
        <p:nvPr/>
      </p:nvGrpSpPr>
      <p:grpSpPr>
        <a:xfrm>
          <a:off x="0" y="0"/>
          <a:ext cx="0" cy="0"/>
          <a:chOff x="0" y="0"/>
          <a:chExt cx="0" cy="0"/>
        </a:xfrm>
      </p:grpSpPr>
      <p:pic>
        <p:nvPicPr>
          <p:cNvPr id="20" name="Picture Placeholder 19" descr="A person in a blue shirt&#10;&#10;Description automatically generated">
            <a:extLst>
              <a:ext uri="{FF2B5EF4-FFF2-40B4-BE49-F238E27FC236}">
                <a16:creationId xmlns:a16="http://schemas.microsoft.com/office/drawing/2014/main" id="{6B98A01C-40B7-0B71-742C-75DC954E0AC2}"/>
              </a:ext>
            </a:extLst>
          </p:cNvPr>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p:pic>
      <p:sp>
        <p:nvSpPr>
          <p:cNvPr id="7" name="object 7"/>
          <p:cNvSpPr txBox="1">
            <a:spLocks noGrp="1"/>
          </p:cNvSpPr>
          <p:nvPr>
            <p:ph type="title"/>
          </p:nvPr>
        </p:nvSpPr>
        <p:spPr>
          <a:xfrm>
            <a:off x="0" y="4066329"/>
            <a:ext cx="4033736" cy="792163"/>
          </a:xfrm>
          <a:solidFill>
            <a:schemeClr val="accent2"/>
          </a:solidFill>
        </p:spPr>
        <p:txBody>
          <a:bodyPr vert="horz" lIns="540000" tIns="0" rIns="0" bIns="0" rtlCol="0" anchor="ctr">
            <a:noAutofit/>
          </a:bodyPr>
          <a:lstStyle/>
          <a:p>
            <a:r>
              <a:rPr lang="en-GB" sz="3000"/>
              <a:t>Selection Process</a:t>
            </a:r>
          </a:p>
        </p:txBody>
      </p:sp>
      <p:sp>
        <p:nvSpPr>
          <p:cNvPr id="12" name="Content Placeholder 11">
            <a:extLst>
              <a:ext uri="{FF2B5EF4-FFF2-40B4-BE49-F238E27FC236}">
                <a16:creationId xmlns:a16="http://schemas.microsoft.com/office/drawing/2014/main" id="{9BF60F45-1D27-B43F-54B3-BB265936995F}"/>
              </a:ext>
            </a:extLst>
          </p:cNvPr>
          <p:cNvSpPr>
            <a:spLocks noGrp="1"/>
          </p:cNvSpPr>
          <p:nvPr>
            <p:ph idx="1"/>
          </p:nvPr>
        </p:nvSpPr>
        <p:spPr>
          <a:xfrm>
            <a:off x="163227" y="5009075"/>
            <a:ext cx="4174412" cy="5578450"/>
          </a:xfrm>
        </p:spPr>
        <p:txBody>
          <a:bodyPr wrap="square">
            <a:spAutoFit/>
          </a:bodyPr>
          <a:lstStyle/>
          <a:p>
            <a:pPr lvl="2" algn="just"/>
            <a:r>
              <a:rPr lang="en-GB" sz="1250" dirty="0"/>
              <a:t>Shortlisted candidates will be interviewed by a recruitment panel including members of the Senior Leadership Team and members of HR. Candidates will be required to undertake a task related to the role applied for and be given a tour of the school. Please note that before making an application for any vacancy listed, you should familiarise yourself with our </a:t>
            </a:r>
            <a:r>
              <a:rPr lang="en-GB" sz="1250" b="1" dirty="0">
                <a:latin typeface="Guardian Sans Narrow Medium" panose="020B0603030202060203" pitchFamily="34" charset="0"/>
              </a:rPr>
              <a:t>Recruitment Privacy Notice, Safeguarding Policy, Safer Recruitment Policy, Keeping Children Safe in Education and Equal Opportunities Policy</a:t>
            </a:r>
            <a:r>
              <a:rPr lang="en-GB" sz="1250" dirty="0"/>
              <a:t> which are available at:</a:t>
            </a:r>
          </a:p>
          <a:p>
            <a:pPr lvl="2" algn="just"/>
            <a:r>
              <a:rPr lang="en-GB" sz="1250" dirty="0">
                <a:hlinkClick r:id="rId4"/>
              </a:rPr>
              <a:t>Policies &amp; Reports | Notre Dame School</a:t>
            </a:r>
            <a:endParaRPr lang="en-GB" sz="1250" dirty="0"/>
          </a:p>
          <a:p>
            <a:pPr lvl="2" algn="just"/>
            <a:r>
              <a:rPr lang="en-GB" sz="1250" dirty="0"/>
              <a:t>Notre Dame School is committed to safeguarding and promoting the welfare of children and young people and expects all staff and volunteers to share this commitment. Applicants must be willing to undergo child protection screening appropriate to the post, including checks with past employers, online checks prior to appointment and the Disclosure and Barring Service.</a:t>
            </a:r>
          </a:p>
          <a:p>
            <a:pPr lvl="2" algn="just"/>
            <a:r>
              <a:rPr lang="en-GB" sz="1250" dirty="0"/>
              <a:t>The School is an equal opportunities employer and is fully committed to a policy of treating all employees and job applicants equally and does not discriminate on the grounds of race, physical or mental disability, national origin, colour, family status, gender, religion, sexual orientation, age or any other characteristic protected by law.</a:t>
            </a:r>
          </a:p>
          <a:p>
            <a:pPr lvl="2" algn="just"/>
            <a:r>
              <a:rPr lang="en-GB" sz="1250" b="1" dirty="0">
                <a:latin typeface="Guardian Sans Narrow Medium" panose="020B0603030202060203" pitchFamily="34" charset="0"/>
              </a:rPr>
              <a:t>For any queries, please contact HR at </a:t>
            </a:r>
          </a:p>
          <a:p>
            <a:pPr lvl="2" algn="just"/>
            <a:r>
              <a:rPr lang="en-GB" sz="1250" b="1" dirty="0">
                <a:latin typeface="Guardian Sans Narrow Medium" panose="020B0603030202060203" pitchFamily="34" charset="0"/>
              </a:rPr>
              <a:t>recruitment@ notredame.co.uk or call 01932 589480.</a:t>
            </a:r>
          </a:p>
        </p:txBody>
      </p:sp>
      <p:sp>
        <p:nvSpPr>
          <p:cNvPr id="2" name="Content Placeholder 11">
            <a:extLst>
              <a:ext uri="{FF2B5EF4-FFF2-40B4-BE49-F238E27FC236}">
                <a16:creationId xmlns:a16="http://schemas.microsoft.com/office/drawing/2014/main" id="{391A005F-6FC8-65A8-AB8D-2C71D7F0546A}"/>
              </a:ext>
            </a:extLst>
          </p:cNvPr>
          <p:cNvSpPr txBox="1">
            <a:spLocks/>
          </p:cNvSpPr>
          <p:nvPr/>
        </p:nvSpPr>
        <p:spPr>
          <a:xfrm>
            <a:off x="4460706" y="4697241"/>
            <a:ext cx="2932567" cy="5744617"/>
          </a:xfrm>
          <a:prstGeom prst="rect">
            <a:avLst/>
          </a:prstGeom>
          <a:solidFill>
            <a:schemeClr val="bg1"/>
          </a:solidFill>
        </p:spPr>
        <p:txBody>
          <a:bodyPr vert="horz" lIns="144000" tIns="144000" rIns="144000" bIns="144000" rtlCol="0">
            <a:noAutofit/>
          </a:bodyPr>
          <a:lstStyle>
            <a:lvl1pPr marL="0" indent="0" algn="l" defTabSz="914400" rtl="0" eaLnBrk="1" latinLnBrk="0" hangingPunct="1">
              <a:lnSpc>
                <a:spcPct val="100000"/>
              </a:lnSpc>
              <a:spcBef>
                <a:spcPts val="600"/>
              </a:spcBef>
              <a:buFont typeface="Arial" panose="020B0604020202020204" pitchFamily="34" charset="0"/>
              <a:buNone/>
              <a:defRPr sz="2000" kern="1200" spc="50" baseline="0">
                <a:solidFill>
                  <a:schemeClr val="tx2"/>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400" b="1" kern="1200" spc="50" baseline="0">
                <a:solidFill>
                  <a:schemeClr val="tx2"/>
                </a:solidFill>
                <a:latin typeface="Guardian Sans Narrow Medium" panose="020B0603030202060203" pitchFamily="34" charset="0"/>
                <a:ea typeface="+mn-ea"/>
                <a:cs typeface="+mn-cs"/>
              </a:defRPr>
            </a:lvl2pPr>
            <a:lvl3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tx2"/>
                </a:solidFill>
                <a:latin typeface="+mn-lt"/>
                <a:ea typeface="+mn-ea"/>
                <a:cs typeface="+mn-cs"/>
              </a:defRPr>
            </a:lvl3pPr>
            <a:lvl4pPr marL="180975" indent="-180975"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4pPr>
            <a:lvl5pPr marL="360363" indent="-1793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Apply Now:</a:t>
            </a:r>
          </a:p>
          <a:p>
            <a:pPr lvl="1"/>
            <a:endParaRPr lang="en-GB" sz="800" dirty="0"/>
          </a:p>
          <a:p>
            <a:pPr lvl="1"/>
            <a:r>
              <a:rPr lang="en-GB" sz="1600" dirty="0"/>
              <a:t>Please complete the online application process available </a:t>
            </a:r>
            <a:br>
              <a:rPr lang="en-GB" sz="1600" dirty="0"/>
            </a:br>
            <a:r>
              <a:rPr lang="en-GB" sz="1600" dirty="0"/>
              <a:t>on our career on our website. </a:t>
            </a:r>
          </a:p>
          <a:p>
            <a:pPr lvl="1"/>
            <a:endParaRPr lang="en-GB" sz="800" b="0" dirty="0"/>
          </a:p>
          <a:p>
            <a:pPr lvl="1"/>
            <a:r>
              <a:rPr lang="en-GB" sz="1600" dirty="0">
                <a:solidFill>
                  <a:srgbClr val="261B62"/>
                </a:solidFill>
                <a:hlinkClick r:id="rId5">
                  <a:extLst>
                    <a:ext uri="{A12FA001-AC4F-418D-AE19-62706E023703}">
                      <ahyp:hlinkClr xmlns:ahyp="http://schemas.microsoft.com/office/drawing/2018/hyperlinkcolor" val="tx"/>
                    </a:ext>
                  </a:extLst>
                </a:hlinkClick>
              </a:rPr>
              <a:t>Work With Us | Notre Dame </a:t>
            </a:r>
            <a:r>
              <a:rPr lang="en-GB" sz="1600" dirty="0">
                <a:solidFill>
                  <a:schemeClr val="tx2">
                    <a:lumMod val="60000"/>
                    <a:lumOff val="40000"/>
                  </a:schemeClr>
                </a:solidFill>
                <a:hlinkClick r:id="rId5">
                  <a:extLst>
                    <a:ext uri="{A12FA001-AC4F-418D-AE19-62706E023703}">
                      <ahyp:hlinkClr xmlns:ahyp="http://schemas.microsoft.com/office/drawing/2018/hyperlinkcolor" val="tx"/>
                    </a:ext>
                  </a:extLst>
                </a:hlinkClick>
              </a:rPr>
              <a:t>School</a:t>
            </a:r>
            <a:endParaRPr lang="en-GB" sz="1600" dirty="0">
              <a:solidFill>
                <a:schemeClr val="tx2">
                  <a:lumMod val="60000"/>
                  <a:lumOff val="40000"/>
                </a:schemeClr>
              </a:solidFill>
            </a:endParaRPr>
          </a:p>
          <a:p>
            <a:pPr lvl="1"/>
            <a:endParaRPr lang="en-GB" sz="800" dirty="0"/>
          </a:p>
          <a:p>
            <a:pPr lvl="1"/>
            <a:r>
              <a:rPr lang="en-GB" sz="1600" dirty="0"/>
              <a:t>Closing Date </a:t>
            </a:r>
          </a:p>
          <a:p>
            <a:pPr lvl="1"/>
            <a:r>
              <a:rPr lang="en-GB" sz="1600" b="0" dirty="0"/>
              <a:t>As successful candidates are sourced and apply. </a:t>
            </a:r>
          </a:p>
          <a:p>
            <a:pPr lvl="1"/>
            <a:r>
              <a:rPr lang="en-GB" sz="1600" b="0" dirty="0"/>
              <a:t>We reserve the right to interview, as suitable  candidates are sourced </a:t>
            </a:r>
          </a:p>
          <a:p>
            <a:pPr lvl="2"/>
            <a:endParaRPr lang="en-GB" sz="1200" dirty="0"/>
          </a:p>
          <a:p>
            <a:pPr lvl="1"/>
            <a:r>
              <a:rPr lang="en-GB" sz="1600" dirty="0"/>
              <a:t>Start Date</a:t>
            </a:r>
          </a:p>
          <a:p>
            <a:pPr lvl="2"/>
            <a:r>
              <a:rPr lang="en-GB" sz="1600" b="1" dirty="0"/>
              <a:t>ASAP </a:t>
            </a:r>
          </a:p>
        </p:txBody>
      </p:sp>
    </p:spTree>
    <p:extLst>
      <p:ext uri="{BB962C8B-B14F-4D97-AF65-F5344CB8AC3E}">
        <p14:creationId xmlns:p14="http://schemas.microsoft.com/office/powerpoint/2010/main" val="530695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 name="Picture Placeholder 20" descr="A large white building with a lawn and bushes&#10;&#10;Description automatically generated">
            <a:extLst>
              <a:ext uri="{FF2B5EF4-FFF2-40B4-BE49-F238E27FC236}">
                <a16:creationId xmlns:a16="http://schemas.microsoft.com/office/drawing/2014/main" id="{0FDDE62C-F05A-662B-056D-1A9847E02D5A}"/>
              </a:ext>
            </a:extLst>
          </p:cNvPr>
          <p:cNvPicPr>
            <a:picLocks noGrp="1" noChangeAspect="1"/>
          </p:cNvPicPr>
          <p:nvPr>
            <p:ph type="pic" sz="quarter" idx="4294967295"/>
          </p:nvPr>
        </p:nvPicPr>
        <p:blipFill>
          <a:blip r:embed="rId2" cstate="print">
            <a:extLst>
              <a:ext uri="{28A0092B-C50C-407E-A947-70E740481C1C}">
                <a14:useLocalDpi xmlns:a14="http://schemas.microsoft.com/office/drawing/2010/main"/>
              </a:ext>
            </a:extLst>
          </a:blip>
          <a:srcRect/>
          <a:stretch/>
        </p:blipFill>
        <p:spPr>
          <a:xfrm>
            <a:off x="0" y="-1588"/>
            <a:ext cx="7556500" cy="4463999"/>
          </a:xfrm>
        </p:spPr>
      </p:pic>
      <p:sp>
        <p:nvSpPr>
          <p:cNvPr id="7" name="object 7"/>
          <p:cNvSpPr txBox="1">
            <a:spLocks noGrp="1"/>
          </p:cNvSpPr>
          <p:nvPr>
            <p:ph type="title"/>
          </p:nvPr>
        </p:nvSpPr>
        <p:spPr>
          <a:xfrm>
            <a:off x="-1" y="4066759"/>
            <a:ext cx="4020465" cy="792000"/>
          </a:xfrm>
          <a:solidFill>
            <a:schemeClr val="accent2"/>
          </a:solidFill>
        </p:spPr>
        <p:txBody>
          <a:bodyPr vert="horz" lIns="540000" tIns="0" rIns="0" bIns="0" rtlCol="0" anchor="ctr">
            <a:noAutofit/>
          </a:bodyPr>
          <a:lstStyle/>
          <a:p>
            <a:r>
              <a:rPr lang="en-GB" sz="3000"/>
              <a:t>Our School</a:t>
            </a:r>
          </a:p>
        </p:txBody>
      </p:sp>
      <p:sp>
        <p:nvSpPr>
          <p:cNvPr id="12" name="Content Placeholder 11">
            <a:extLst>
              <a:ext uri="{FF2B5EF4-FFF2-40B4-BE49-F238E27FC236}">
                <a16:creationId xmlns:a16="http://schemas.microsoft.com/office/drawing/2014/main" id="{9BF60F45-1D27-B43F-54B3-BB265936995F}"/>
              </a:ext>
            </a:extLst>
          </p:cNvPr>
          <p:cNvSpPr>
            <a:spLocks noGrp="1"/>
          </p:cNvSpPr>
          <p:nvPr>
            <p:ph idx="1"/>
          </p:nvPr>
        </p:nvSpPr>
        <p:spPr>
          <a:xfrm>
            <a:off x="79329" y="4858759"/>
            <a:ext cx="4241948" cy="5573714"/>
          </a:xfrm>
        </p:spPr>
        <p:txBody>
          <a:bodyPr/>
          <a:lstStyle/>
          <a:p>
            <a:pPr lvl="2" algn="just"/>
            <a:r>
              <a:rPr lang="en-GB" sz="1250" dirty="0"/>
              <a:t>Notre Dame is an independent Catholic Day School set in 26 acres of beautiful, rural Surrey parkland. We warmly welcome families of all faiths and none. </a:t>
            </a:r>
          </a:p>
          <a:p>
            <a:pPr lvl="2" algn="just"/>
            <a:r>
              <a:rPr lang="en-GB" sz="1250" dirty="0"/>
              <a:t>At Notre Dame School, we are unashamedly holistic, and our 700 students from aged 2-18 are at the centre of everything we do. We focus on </a:t>
            </a:r>
            <a:r>
              <a:rPr lang="en-GB" sz="1250" b="1" dirty="0">
                <a:latin typeface="Guardian Sans Narrow Medium" panose="020B0603030202060203" pitchFamily="34" charset="0"/>
              </a:rPr>
              <a:t>Happiness and Success</a:t>
            </a:r>
            <a:r>
              <a:rPr lang="en-GB" sz="1250" dirty="0"/>
              <a:t> – in that order. We are profoundly committed to this educational philosophy and through it we fulfil our aim of providing an exemplary </a:t>
            </a:r>
            <a:r>
              <a:rPr lang="en-GB" sz="1250" b="1" dirty="0">
                <a:latin typeface="Guardian Sans Narrow Medium" panose="020B0603030202060203" pitchFamily="34" charset="0"/>
              </a:rPr>
              <a:t>all-round education</a:t>
            </a:r>
            <a:r>
              <a:rPr lang="en-GB" sz="1250" dirty="0"/>
              <a:t>. The academic, creative, physical, moral and intellectual challenges expected in all good schools, complete with state-of-the-art facilities, are balanced with fun and laughter and a trusting and compassionate atmosphere which enables everyone in our community to be the best possible versions of themselves.</a:t>
            </a:r>
          </a:p>
          <a:p>
            <a:pPr lvl="2" algn="just"/>
            <a:r>
              <a:rPr lang="en-GB" sz="1250" dirty="0"/>
              <a:t>For more than 400 years, pastoral care has been embedded at the heart of our approach to education. This is not at the expense of academic rigour. Rather, it forms the bedrock on which academic excellence is built: happy, comfortable and secure children and young women make confident and successful learners. All our students, from the smallest to our Sixth Formers, have access to our wonderful grounds and on-site facilities – all-weather sports pitches, indoor swimming pool, professional theatre, gymnasium, sports hall, music rooms, dedicated science laboratories, libraries and woodland forest school.</a:t>
            </a:r>
          </a:p>
          <a:p>
            <a:pPr lvl="2" algn="just"/>
            <a:r>
              <a:rPr lang="en-GB" sz="1250" b="1" dirty="0">
                <a:latin typeface="Guardian Sans Narrow Medium" panose="020B0603030202060203" pitchFamily="34" charset="0"/>
              </a:rPr>
              <a:t>Notre Dame School is proud to have been shortlisted for the Best Independent Girls’ School of the Year Award 2025.</a:t>
            </a:r>
          </a:p>
        </p:txBody>
      </p:sp>
      <p:pic>
        <p:nvPicPr>
          <p:cNvPr id="11" name="object 11"/>
          <p:cNvPicPr/>
          <p:nvPr/>
        </p:nvPicPr>
        <p:blipFill>
          <a:blip r:embed="rId3" cstate="print">
            <a:extLst>
              <a:ext uri="{28A0092B-C50C-407E-A947-70E740481C1C}">
                <a14:useLocalDpi xmlns:a14="http://schemas.microsoft.com/office/drawing/2010/main"/>
              </a:ext>
            </a:extLst>
          </a:blip>
          <a:srcRect/>
          <a:stretch/>
        </p:blipFill>
        <p:spPr>
          <a:xfrm>
            <a:off x="4445505" y="5031763"/>
            <a:ext cx="2804670" cy="1869780"/>
          </a:xfrm>
          <a:prstGeom prst="rect">
            <a:avLst/>
          </a:prstGeom>
        </p:spPr>
      </p:pic>
      <p:sp>
        <p:nvSpPr>
          <p:cNvPr id="28" name="Freeform 16">
            <a:extLst>
              <a:ext uri="{FF2B5EF4-FFF2-40B4-BE49-F238E27FC236}">
                <a16:creationId xmlns:a16="http://schemas.microsoft.com/office/drawing/2014/main" id="{93EDE488-1184-A18D-C616-285FA51EC73B}"/>
              </a:ext>
            </a:extLst>
          </p:cNvPr>
          <p:cNvSpPr>
            <a:spLocks noChangeAspect="1" noEditPoints="1"/>
          </p:cNvSpPr>
          <p:nvPr/>
        </p:nvSpPr>
        <p:spPr bwMode="auto">
          <a:xfrm>
            <a:off x="4745221" y="7152702"/>
            <a:ext cx="470024" cy="318193"/>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object 8"/>
          <p:cNvSpPr txBox="1"/>
          <p:nvPr/>
        </p:nvSpPr>
        <p:spPr>
          <a:xfrm>
            <a:off x="4745221" y="7754225"/>
            <a:ext cx="2804670" cy="1415772"/>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tx2"/>
                </a:solidFill>
                <a:latin typeface="+mn-lt"/>
                <a:ea typeface="+mn-ea"/>
                <a:cs typeface="+mn-cs"/>
              </a:defRPr>
            </a:lvl1pPr>
            <a:lvl2pPr marL="90488"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2pPr>
            <a:lvl3pPr marL="180975"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3pPr>
            <a:lvl4pPr marL="269875" indent="-88900"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4pPr>
            <a:lvl5pPr marL="360363"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300" i="1" dirty="0"/>
              <a:t>“</a:t>
            </a:r>
            <a:r>
              <a:rPr sz="2300" i="1" dirty="0"/>
              <a:t>Accompanying young people in their efforts</a:t>
            </a:r>
            <a:r>
              <a:rPr lang="en-GB" sz="2300" i="1" dirty="0"/>
              <a:t> to build their lives for today and tomorrow.”</a:t>
            </a:r>
          </a:p>
        </p:txBody>
      </p:sp>
      <p:sp>
        <p:nvSpPr>
          <p:cNvPr id="30" name="Freeform 16">
            <a:extLst>
              <a:ext uri="{FF2B5EF4-FFF2-40B4-BE49-F238E27FC236}">
                <a16:creationId xmlns:a16="http://schemas.microsoft.com/office/drawing/2014/main" id="{0A215C98-DCA2-5B0C-5BB6-922DF85C5579}"/>
              </a:ext>
            </a:extLst>
          </p:cNvPr>
          <p:cNvSpPr>
            <a:spLocks noChangeAspect="1" noEditPoints="1"/>
          </p:cNvSpPr>
          <p:nvPr/>
        </p:nvSpPr>
        <p:spPr bwMode="auto">
          <a:xfrm rot="10800000">
            <a:off x="6147556" y="9435334"/>
            <a:ext cx="867606" cy="587345"/>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Placeholder 13" descr="A group of girls playing field hockey&#10;&#10;Description automatically generated">
            <a:extLst>
              <a:ext uri="{FF2B5EF4-FFF2-40B4-BE49-F238E27FC236}">
                <a16:creationId xmlns:a16="http://schemas.microsoft.com/office/drawing/2014/main" id="{81FB76BC-ED76-59CD-84BD-7EEAFAC97BAB}"/>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p:blipFill>
        <p:spPr/>
      </p:pic>
      <p:sp>
        <p:nvSpPr>
          <p:cNvPr id="7" name="object 7"/>
          <p:cNvSpPr txBox="1">
            <a:spLocks noGrp="1"/>
          </p:cNvSpPr>
          <p:nvPr>
            <p:ph type="title"/>
          </p:nvPr>
        </p:nvSpPr>
        <p:spPr>
          <a:xfrm>
            <a:off x="0" y="4066759"/>
            <a:ext cx="3702050" cy="792000"/>
          </a:xfrm>
          <a:solidFill>
            <a:schemeClr val="accent2"/>
          </a:solidFill>
        </p:spPr>
        <p:txBody>
          <a:bodyPr vert="horz" lIns="540000" tIns="0" rIns="0" bIns="0" rtlCol="0" anchor="ctr">
            <a:noAutofit/>
          </a:bodyPr>
          <a:lstStyle/>
          <a:p>
            <a:r>
              <a:rPr lang="en-GB" sz="3000"/>
              <a:t>Heritage &amp; Ethos</a:t>
            </a:r>
          </a:p>
        </p:txBody>
      </p:sp>
      <p:sp>
        <p:nvSpPr>
          <p:cNvPr id="12" name="Content Placeholder 11">
            <a:extLst>
              <a:ext uri="{FF2B5EF4-FFF2-40B4-BE49-F238E27FC236}">
                <a16:creationId xmlns:a16="http://schemas.microsoft.com/office/drawing/2014/main" id="{9BF60F45-1D27-B43F-54B3-BB265936995F}"/>
              </a:ext>
            </a:extLst>
          </p:cNvPr>
          <p:cNvSpPr>
            <a:spLocks noGrp="1"/>
          </p:cNvSpPr>
          <p:nvPr>
            <p:ph idx="1"/>
          </p:nvPr>
        </p:nvSpPr>
        <p:spPr>
          <a:xfrm>
            <a:off x="125701" y="4915391"/>
            <a:ext cx="4065299" cy="5059882"/>
          </a:xfrm>
        </p:spPr>
        <p:txBody>
          <a:bodyPr/>
          <a:lstStyle/>
          <a:p>
            <a:pPr lvl="2" algn="just"/>
            <a:r>
              <a:rPr lang="en-GB" sz="1350" dirty="0"/>
              <a:t>The Company of Mary Our Lady was founded in Bordeaux in 1607 by </a:t>
            </a:r>
            <a:r>
              <a:rPr lang="en-GB" sz="1350" b="1" dirty="0">
                <a:latin typeface="Guardian Sans Narrow Medium" panose="020B0603030202060203" pitchFamily="34" charset="0"/>
              </a:rPr>
              <a:t>St Jeanne de </a:t>
            </a:r>
            <a:r>
              <a:rPr lang="en-GB" sz="1350" b="1" dirty="0" err="1">
                <a:latin typeface="Guardian Sans Narrow Medium" panose="020B0603030202060203" pitchFamily="34" charset="0"/>
              </a:rPr>
              <a:t>Lestonnac</a:t>
            </a:r>
            <a:r>
              <a:rPr lang="en-GB" sz="1350" dirty="0"/>
              <a:t> to educate girls of all faiths and is the oldest recognised educational order in the world. Today there are more than 300 </a:t>
            </a:r>
            <a:r>
              <a:rPr lang="en-GB" sz="1350" dirty="0" err="1"/>
              <a:t>CoMOL</a:t>
            </a:r>
            <a:r>
              <a:rPr lang="en-GB" sz="1350" dirty="0"/>
              <a:t> schools, educational foundations and projects across 26 countries. </a:t>
            </a:r>
          </a:p>
          <a:p>
            <a:pPr lvl="2" algn="just"/>
            <a:r>
              <a:rPr lang="en-GB" sz="1350" b="1" dirty="0">
                <a:latin typeface="Guardian Sans Narrow Medium" panose="020B0603030202060203" pitchFamily="34" charset="0"/>
              </a:rPr>
              <a:t>Notre Dame School is the only one in the UK</a:t>
            </a:r>
            <a:r>
              <a:rPr lang="en-GB" sz="1350" dirty="0"/>
              <a:t>.</a:t>
            </a:r>
          </a:p>
          <a:p>
            <a:pPr lvl="2" algn="just"/>
            <a:r>
              <a:rPr lang="en-GB" sz="1350" dirty="0"/>
              <a:t>Our foundress, St Jeanne de </a:t>
            </a:r>
            <a:r>
              <a:rPr lang="en-GB" sz="1350" dirty="0" err="1"/>
              <a:t>Lestonnac</a:t>
            </a:r>
            <a:r>
              <a:rPr lang="en-GB" sz="1350" dirty="0"/>
              <a:t>, a mother of 5 children, was a progressive and dedicated educator. She grew up in an intellectual and cultured family and was exposed to many different religious and philosophical perspectives. </a:t>
            </a:r>
            <a:r>
              <a:rPr lang="en-GB" sz="1350" b="1" dirty="0">
                <a:latin typeface="Guardian Sans Narrow Medium" panose="020B0603030202060203" pitchFamily="34" charset="0"/>
              </a:rPr>
              <a:t>Her forward-thinking approach to education is as fresh and modern today</a:t>
            </a:r>
            <a:r>
              <a:rPr lang="en-GB" sz="1350" dirty="0"/>
              <a:t>, and we strive to live up to her indomitable spirit and drive and remain committed to her mission statement:</a:t>
            </a:r>
          </a:p>
        </p:txBody>
      </p:sp>
      <p:sp>
        <p:nvSpPr>
          <p:cNvPr id="3" name="Freeform 16">
            <a:extLst>
              <a:ext uri="{FF2B5EF4-FFF2-40B4-BE49-F238E27FC236}">
                <a16:creationId xmlns:a16="http://schemas.microsoft.com/office/drawing/2014/main" id="{7BCCD08D-BF4D-0B70-CC9D-E93BCC2D2ED5}"/>
              </a:ext>
            </a:extLst>
          </p:cNvPr>
          <p:cNvSpPr>
            <a:spLocks noChangeAspect="1" noEditPoints="1"/>
          </p:cNvSpPr>
          <p:nvPr/>
        </p:nvSpPr>
        <p:spPr bwMode="auto">
          <a:xfrm>
            <a:off x="4313877" y="5346700"/>
            <a:ext cx="470024" cy="318193"/>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a:p>
        </p:txBody>
      </p:sp>
      <p:sp>
        <p:nvSpPr>
          <p:cNvPr id="4" name="Freeform 16">
            <a:extLst>
              <a:ext uri="{FF2B5EF4-FFF2-40B4-BE49-F238E27FC236}">
                <a16:creationId xmlns:a16="http://schemas.microsoft.com/office/drawing/2014/main" id="{F760F083-11C2-701B-BFAA-43C9FF0E58B5}"/>
              </a:ext>
            </a:extLst>
          </p:cNvPr>
          <p:cNvSpPr>
            <a:spLocks noChangeAspect="1" noEditPoints="1"/>
          </p:cNvSpPr>
          <p:nvPr/>
        </p:nvSpPr>
        <p:spPr bwMode="auto">
          <a:xfrm rot="10800000">
            <a:off x="6563193" y="7445332"/>
            <a:ext cx="867606" cy="587345"/>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a:p>
        </p:txBody>
      </p:sp>
      <p:sp>
        <p:nvSpPr>
          <p:cNvPr id="5" name="object 8"/>
          <p:cNvSpPr txBox="1"/>
          <p:nvPr/>
        </p:nvSpPr>
        <p:spPr>
          <a:xfrm>
            <a:off x="4548889" y="5764128"/>
            <a:ext cx="3007611" cy="1333698"/>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tx2"/>
                </a:solidFill>
                <a:latin typeface="+mn-lt"/>
                <a:ea typeface="+mn-ea"/>
                <a:cs typeface="+mn-cs"/>
              </a:defRPr>
            </a:lvl1pPr>
            <a:lvl2pPr marL="90488"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2pPr>
            <a:lvl3pPr marL="180975"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3pPr>
            <a:lvl4pPr marL="269875" indent="-88900"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4pPr>
            <a:lvl5pPr marL="360363"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300" i="1" dirty="0">
                <a:solidFill>
                  <a:schemeClr val="bg1"/>
                </a:solidFill>
              </a:rPr>
              <a:t>“No one is educated in isolation; it is the whole community that educates.”</a:t>
            </a:r>
          </a:p>
          <a:p>
            <a:pPr marL="12700" marR="0" lvl="0" indent="0" defTabSz="914400" eaLnBrk="1" fontAlgn="auto" latinLnBrk="0" hangingPunct="1">
              <a:lnSpc>
                <a:spcPct val="100000"/>
              </a:lnSpc>
              <a:spcBef>
                <a:spcPts val="840"/>
              </a:spcBef>
              <a:spcAft>
                <a:spcPts val="0"/>
              </a:spcAft>
              <a:buClrTx/>
              <a:buSzTx/>
              <a:buFontTx/>
              <a:buNone/>
              <a:tabLst/>
              <a:defRPr/>
            </a:pPr>
            <a:r>
              <a:rPr lang="fr-FR" b="1" dirty="0">
                <a:solidFill>
                  <a:schemeClr val="bg1"/>
                </a:solidFill>
                <a:latin typeface="Guardian Sans Narrow Medium" panose="020B0603030202060203" pitchFamily="34" charset="0"/>
              </a:rPr>
              <a:t>St Jeanne de </a:t>
            </a:r>
            <a:r>
              <a:rPr lang="fr-FR" b="1" dirty="0" err="1">
                <a:solidFill>
                  <a:schemeClr val="bg1"/>
                </a:solidFill>
                <a:latin typeface="Guardian Sans Narrow Medium" panose="020B0603030202060203" pitchFamily="34" charset="0"/>
              </a:rPr>
              <a:t>Lestonnac</a:t>
            </a:r>
            <a:r>
              <a:rPr lang="fr-FR" b="1" dirty="0">
                <a:solidFill>
                  <a:schemeClr val="bg1"/>
                </a:solidFill>
                <a:latin typeface="Guardian Sans Narrow Medium" panose="020B0603030202060203" pitchFamily="34" charset="0"/>
              </a:rPr>
              <a:t> – </a:t>
            </a:r>
            <a:r>
              <a:rPr lang="fr-FR" b="1" dirty="0" err="1">
                <a:solidFill>
                  <a:schemeClr val="bg1"/>
                </a:solidFill>
                <a:latin typeface="Guardian Sans Narrow Medium" panose="020B0603030202060203" pitchFamily="34" charset="0"/>
              </a:rPr>
              <a:t>Foundress</a:t>
            </a:r>
            <a:endParaRPr lang="fr-FR" b="1" dirty="0">
              <a:solidFill>
                <a:schemeClr val="bg1"/>
              </a:solidFill>
              <a:latin typeface="Guardian Sans Narrow Medium" panose="020B0603030202060203" pitchFamily="34" charset="0"/>
            </a:endParaRPr>
          </a:p>
        </p:txBody>
      </p:sp>
      <p:pic>
        <p:nvPicPr>
          <p:cNvPr id="18" name="Picture Placeholder 13">
            <a:extLst>
              <a:ext uri="{FF2B5EF4-FFF2-40B4-BE49-F238E27FC236}">
                <a16:creationId xmlns:a16="http://schemas.microsoft.com/office/drawing/2014/main" id="{28DF7B6D-0C78-973C-BE28-C843F4218F9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8530758"/>
            <a:ext cx="7556500" cy="2296776"/>
          </a:xfrm>
          <a:prstGeom prst="rect">
            <a:avLst/>
          </a:prstGeom>
          <a:solidFill>
            <a:schemeClr val="tx2">
              <a:lumMod val="50000"/>
            </a:schemeClr>
          </a:solidFill>
        </p:spPr>
      </p:pic>
    </p:spTree>
    <p:extLst>
      <p:ext uri="{BB962C8B-B14F-4D97-AF65-F5344CB8AC3E}">
        <p14:creationId xmlns:p14="http://schemas.microsoft.com/office/powerpoint/2010/main" val="1868270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Placeholder 19">
            <a:extLst>
              <a:ext uri="{FF2B5EF4-FFF2-40B4-BE49-F238E27FC236}">
                <a16:creationId xmlns:a16="http://schemas.microsoft.com/office/drawing/2014/main" id="{16D878D4-4859-0F75-A48E-AB8A0409EF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24"/>
          <a:stretch/>
        </p:blipFill>
        <p:spPr>
          <a:xfrm>
            <a:off x="0" y="0"/>
            <a:ext cx="7556500" cy="10693400"/>
          </a:xfrm>
          <a:prstGeom prst="rect">
            <a:avLst/>
          </a:prstGeom>
          <a:solidFill>
            <a:schemeClr val="tx2">
              <a:lumMod val="50000"/>
            </a:schemeClr>
          </a:solidFill>
        </p:spPr>
      </p:pic>
      <p:sp>
        <p:nvSpPr>
          <p:cNvPr id="33" name="Rectangle 32">
            <a:extLst>
              <a:ext uri="{FF2B5EF4-FFF2-40B4-BE49-F238E27FC236}">
                <a16:creationId xmlns:a16="http://schemas.microsoft.com/office/drawing/2014/main" id="{89663884-3B88-C74C-6F48-D20DAEB54F9D}"/>
              </a:ext>
            </a:extLst>
          </p:cNvPr>
          <p:cNvSpPr/>
          <p:nvPr/>
        </p:nvSpPr>
        <p:spPr>
          <a:xfrm>
            <a:off x="0" y="0"/>
            <a:ext cx="7556500" cy="3820633"/>
          </a:xfrm>
          <a:prstGeom prst="rect">
            <a:avLst/>
          </a:prstGeom>
          <a:gradFill>
            <a:gsLst>
              <a:gs pos="0">
                <a:schemeClr val="bg1"/>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6">
            <a:extLst>
              <a:ext uri="{FF2B5EF4-FFF2-40B4-BE49-F238E27FC236}">
                <a16:creationId xmlns:a16="http://schemas.microsoft.com/office/drawing/2014/main" id="{7319400F-F5C7-7563-659E-C4C0BEC48541}"/>
              </a:ext>
            </a:extLst>
          </p:cNvPr>
          <p:cNvSpPr>
            <a:spLocks noChangeAspect="1" noEditPoints="1"/>
          </p:cNvSpPr>
          <p:nvPr/>
        </p:nvSpPr>
        <p:spPr bwMode="auto">
          <a:xfrm rot="10800000">
            <a:off x="3023549" y="1950503"/>
            <a:ext cx="867606" cy="587345"/>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tx2">
              <a:alpha val="5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16">
            <a:extLst>
              <a:ext uri="{FF2B5EF4-FFF2-40B4-BE49-F238E27FC236}">
                <a16:creationId xmlns:a16="http://schemas.microsoft.com/office/drawing/2014/main" id="{95EBF3EC-4DD1-14AE-464D-2B87FB21E50D}"/>
              </a:ext>
            </a:extLst>
          </p:cNvPr>
          <p:cNvSpPr>
            <a:spLocks noChangeAspect="1" noEditPoints="1"/>
          </p:cNvSpPr>
          <p:nvPr/>
        </p:nvSpPr>
        <p:spPr bwMode="auto">
          <a:xfrm>
            <a:off x="541338" y="541338"/>
            <a:ext cx="470024" cy="318193"/>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tx2">
              <a:alpha val="5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object 8">
            <a:extLst>
              <a:ext uri="{FF2B5EF4-FFF2-40B4-BE49-F238E27FC236}">
                <a16:creationId xmlns:a16="http://schemas.microsoft.com/office/drawing/2014/main" id="{A9DD96F9-3B90-9B67-B46B-C6BE64828288}"/>
              </a:ext>
            </a:extLst>
          </p:cNvPr>
          <p:cNvSpPr txBox="1"/>
          <p:nvPr/>
        </p:nvSpPr>
        <p:spPr>
          <a:xfrm>
            <a:off x="541337" y="859531"/>
            <a:ext cx="3435239" cy="1749197"/>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tx2"/>
                </a:solidFill>
                <a:latin typeface="+mn-lt"/>
                <a:ea typeface="+mn-ea"/>
                <a:cs typeface="+mn-cs"/>
              </a:defRPr>
            </a:lvl1pPr>
            <a:lvl2pPr marL="90488"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2pPr>
            <a:lvl3pPr marL="180975"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3pPr>
            <a:lvl4pPr marL="269875" indent="-88900"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4pPr>
            <a:lvl5pPr marL="360363"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i="1"/>
              <a:t>Pupils display genuine kindness and respect for one another.</a:t>
            </a:r>
          </a:p>
          <a:p>
            <a:pPr marL="12700">
              <a:spcBef>
                <a:spcPts val="840"/>
              </a:spcBef>
              <a:defRPr/>
            </a:pPr>
            <a:r>
              <a:rPr lang="en-GB" b="1">
                <a:latin typeface="Guardian Sans Narrow Medium" panose="020B0603030202060203" pitchFamily="34" charset="0"/>
              </a:rPr>
              <a:t>Independent School Inspections – ISI</a:t>
            </a:r>
          </a:p>
        </p:txBody>
      </p:sp>
      <p:grpSp>
        <p:nvGrpSpPr>
          <p:cNvPr id="32" name="Group 31">
            <a:extLst>
              <a:ext uri="{FF2B5EF4-FFF2-40B4-BE49-F238E27FC236}">
                <a16:creationId xmlns:a16="http://schemas.microsoft.com/office/drawing/2014/main" id="{3AF5DE93-E9F6-22C9-DC1C-52FA3A1C93EA}"/>
              </a:ext>
            </a:extLst>
          </p:cNvPr>
          <p:cNvGrpSpPr/>
          <p:nvPr/>
        </p:nvGrpSpPr>
        <p:grpSpPr>
          <a:xfrm>
            <a:off x="6102182" y="546221"/>
            <a:ext cx="911828" cy="911923"/>
            <a:chOff x="6102182" y="546221"/>
            <a:chExt cx="911828" cy="911923"/>
          </a:xfrm>
        </p:grpSpPr>
        <p:sp>
          <p:nvSpPr>
            <p:cNvPr id="14" name="Freeform: Shape 13">
              <a:extLst>
                <a:ext uri="{FF2B5EF4-FFF2-40B4-BE49-F238E27FC236}">
                  <a16:creationId xmlns:a16="http://schemas.microsoft.com/office/drawing/2014/main" id="{6B22B776-E83D-299F-1D53-2C179B381355}"/>
                </a:ext>
              </a:extLst>
            </p:cNvPr>
            <p:cNvSpPr/>
            <p:nvPr/>
          </p:nvSpPr>
          <p:spPr>
            <a:xfrm>
              <a:off x="6102182" y="546221"/>
              <a:ext cx="911828" cy="911923"/>
            </a:xfrm>
            <a:custGeom>
              <a:avLst/>
              <a:gdLst>
                <a:gd name="connsiteX0" fmla="*/ 0 w 911828"/>
                <a:gd name="connsiteY0" fmla="*/ 0 h 911923"/>
                <a:gd name="connsiteX1" fmla="*/ 911828 w 911828"/>
                <a:gd name="connsiteY1" fmla="*/ 0 h 911923"/>
                <a:gd name="connsiteX2" fmla="*/ 911828 w 911828"/>
                <a:gd name="connsiteY2" fmla="*/ 911924 h 911923"/>
                <a:gd name="connsiteX3" fmla="*/ 0 w 911828"/>
                <a:gd name="connsiteY3" fmla="*/ 911924 h 911923"/>
              </a:gdLst>
              <a:ahLst/>
              <a:cxnLst>
                <a:cxn ang="0">
                  <a:pos x="connsiteX0" y="connsiteY0"/>
                </a:cxn>
                <a:cxn ang="0">
                  <a:pos x="connsiteX1" y="connsiteY1"/>
                </a:cxn>
                <a:cxn ang="0">
                  <a:pos x="connsiteX2" y="connsiteY2"/>
                </a:cxn>
                <a:cxn ang="0">
                  <a:pos x="connsiteX3" y="connsiteY3"/>
                </a:cxn>
              </a:cxnLst>
              <a:rect l="l" t="t" r="r" b="b"/>
              <a:pathLst>
                <a:path w="911828" h="911923">
                  <a:moveTo>
                    <a:pt x="0" y="0"/>
                  </a:moveTo>
                  <a:lnTo>
                    <a:pt x="911828" y="0"/>
                  </a:lnTo>
                  <a:lnTo>
                    <a:pt x="911828" y="911924"/>
                  </a:lnTo>
                  <a:lnTo>
                    <a:pt x="0" y="911924"/>
                  </a:lnTo>
                  <a:close/>
                </a:path>
              </a:pathLst>
            </a:custGeom>
            <a:solidFill>
              <a:srgbClr val="FCEA10"/>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B10615C-E472-8F98-209B-E48DFDEB1A84}"/>
                </a:ext>
              </a:extLst>
            </p:cNvPr>
            <p:cNvSpPr/>
            <p:nvPr/>
          </p:nvSpPr>
          <p:spPr>
            <a:xfrm>
              <a:off x="6488325" y="1180300"/>
              <a:ext cx="187737" cy="169830"/>
            </a:xfrm>
            <a:custGeom>
              <a:avLst/>
              <a:gdLst>
                <a:gd name="connsiteX0" fmla="*/ 164116 w 187737"/>
                <a:gd name="connsiteY0" fmla="*/ 93250 h 169830"/>
                <a:gd name="connsiteX1" fmla="*/ 135731 w 187737"/>
                <a:gd name="connsiteY1" fmla="*/ 77915 h 169830"/>
                <a:gd name="connsiteX2" fmla="*/ 134588 w 187737"/>
                <a:gd name="connsiteY2" fmla="*/ 62484 h 169830"/>
                <a:gd name="connsiteX3" fmla="*/ 144018 w 187737"/>
                <a:gd name="connsiteY3" fmla="*/ 54197 h 169830"/>
                <a:gd name="connsiteX4" fmla="*/ 172403 w 187737"/>
                <a:gd name="connsiteY4" fmla="*/ 49530 h 169830"/>
                <a:gd name="connsiteX5" fmla="*/ 177070 w 187737"/>
                <a:gd name="connsiteY5" fmla="*/ 23527 h 169830"/>
                <a:gd name="connsiteX6" fmla="*/ 187738 w 187737"/>
                <a:gd name="connsiteY6" fmla="*/ 1143 h 169830"/>
                <a:gd name="connsiteX7" fmla="*/ 186500 w 187737"/>
                <a:gd name="connsiteY7" fmla="*/ 0 h 169830"/>
                <a:gd name="connsiteX8" fmla="*/ 144018 w 187737"/>
                <a:gd name="connsiteY8" fmla="*/ 21241 h 169830"/>
                <a:gd name="connsiteX9" fmla="*/ 144018 w 187737"/>
                <a:gd name="connsiteY9" fmla="*/ 49625 h 169830"/>
                <a:gd name="connsiteX10" fmla="*/ 133350 w 187737"/>
                <a:gd name="connsiteY10" fmla="*/ 56674 h 169830"/>
                <a:gd name="connsiteX11" fmla="*/ 110966 w 187737"/>
                <a:gd name="connsiteY11" fmla="*/ 49625 h 169830"/>
                <a:gd name="connsiteX12" fmla="*/ 95536 w 187737"/>
                <a:gd name="connsiteY12" fmla="*/ 10668 h 169830"/>
                <a:gd name="connsiteX13" fmla="*/ 74295 w 187737"/>
                <a:gd name="connsiteY13" fmla="*/ 11716 h 169830"/>
                <a:gd name="connsiteX14" fmla="*/ 55436 w 187737"/>
                <a:gd name="connsiteY14" fmla="*/ 6953 h 169830"/>
                <a:gd name="connsiteX15" fmla="*/ 46006 w 187737"/>
                <a:gd name="connsiteY15" fmla="*/ 15335 h 169830"/>
                <a:gd name="connsiteX16" fmla="*/ 41338 w 187737"/>
                <a:gd name="connsiteY16" fmla="*/ 33052 h 169830"/>
                <a:gd name="connsiteX17" fmla="*/ 30671 w 187737"/>
                <a:gd name="connsiteY17" fmla="*/ 22479 h 169830"/>
                <a:gd name="connsiteX18" fmla="*/ 18859 w 187737"/>
                <a:gd name="connsiteY18" fmla="*/ 26003 h 169830"/>
                <a:gd name="connsiteX19" fmla="*/ 14097 w 187737"/>
                <a:gd name="connsiteY19" fmla="*/ 37814 h 169830"/>
                <a:gd name="connsiteX20" fmla="*/ 2381 w 187737"/>
                <a:gd name="connsiteY20" fmla="*/ 40100 h 169830"/>
                <a:gd name="connsiteX21" fmla="*/ 0 w 187737"/>
                <a:gd name="connsiteY21" fmla="*/ 47149 h 169830"/>
                <a:gd name="connsiteX22" fmla="*/ 16478 w 187737"/>
                <a:gd name="connsiteY22" fmla="*/ 61341 h 169830"/>
                <a:gd name="connsiteX23" fmla="*/ 34195 w 187737"/>
                <a:gd name="connsiteY23" fmla="*/ 88583 h 169830"/>
                <a:gd name="connsiteX24" fmla="*/ 36576 w 187737"/>
                <a:gd name="connsiteY24" fmla="*/ 95631 h 169830"/>
                <a:gd name="connsiteX25" fmla="*/ 4667 w 187737"/>
                <a:gd name="connsiteY25" fmla="*/ 116872 h 169830"/>
                <a:gd name="connsiteX26" fmla="*/ 9430 w 187737"/>
                <a:gd name="connsiteY26" fmla="*/ 121539 h 169830"/>
                <a:gd name="connsiteX27" fmla="*/ 35338 w 187737"/>
                <a:gd name="connsiteY27" fmla="*/ 106204 h 169830"/>
                <a:gd name="connsiteX28" fmla="*/ 30575 w 187737"/>
                <a:gd name="connsiteY28" fmla="*/ 158115 h 169830"/>
                <a:gd name="connsiteX29" fmla="*/ 23432 w 187737"/>
                <a:gd name="connsiteY29" fmla="*/ 165068 h 169830"/>
                <a:gd name="connsiteX30" fmla="*/ 29337 w 187737"/>
                <a:gd name="connsiteY30" fmla="*/ 169831 h 169830"/>
                <a:gd name="connsiteX31" fmla="*/ 57626 w 187737"/>
                <a:gd name="connsiteY31" fmla="*/ 143923 h 169830"/>
                <a:gd name="connsiteX32" fmla="*/ 56388 w 187737"/>
                <a:gd name="connsiteY32" fmla="*/ 136779 h 169830"/>
                <a:gd name="connsiteX33" fmla="*/ 68294 w 187737"/>
                <a:gd name="connsiteY33" fmla="*/ 133255 h 169830"/>
                <a:gd name="connsiteX34" fmla="*/ 75343 w 187737"/>
                <a:gd name="connsiteY34" fmla="*/ 146209 h 169830"/>
                <a:gd name="connsiteX35" fmla="*/ 81248 w 187737"/>
                <a:gd name="connsiteY35" fmla="*/ 146209 h 169830"/>
                <a:gd name="connsiteX36" fmla="*/ 81248 w 187737"/>
                <a:gd name="connsiteY36" fmla="*/ 142685 h 169830"/>
                <a:gd name="connsiteX37" fmla="*/ 72962 w 187737"/>
                <a:gd name="connsiteY37" fmla="*/ 132017 h 169830"/>
                <a:gd name="connsiteX38" fmla="*/ 75247 w 187737"/>
                <a:gd name="connsiteY38" fmla="*/ 117920 h 169830"/>
                <a:gd name="connsiteX39" fmla="*/ 94107 w 187737"/>
                <a:gd name="connsiteY39" fmla="*/ 137922 h 169830"/>
                <a:gd name="connsiteX40" fmla="*/ 101155 w 187737"/>
                <a:gd name="connsiteY40" fmla="*/ 137922 h 169830"/>
                <a:gd name="connsiteX41" fmla="*/ 105823 w 187737"/>
                <a:gd name="connsiteY41" fmla="*/ 134398 h 169830"/>
                <a:gd name="connsiteX42" fmla="*/ 108204 w 187737"/>
                <a:gd name="connsiteY42" fmla="*/ 130778 h 169830"/>
                <a:gd name="connsiteX43" fmla="*/ 107061 w 187737"/>
                <a:gd name="connsiteY43" fmla="*/ 127254 h 169830"/>
                <a:gd name="connsiteX44" fmla="*/ 97536 w 187737"/>
                <a:gd name="connsiteY44" fmla="*/ 129635 h 169830"/>
                <a:gd name="connsiteX45" fmla="*/ 82201 w 187737"/>
                <a:gd name="connsiteY45" fmla="*/ 110776 h 169830"/>
                <a:gd name="connsiteX46" fmla="*/ 81058 w 187737"/>
                <a:gd name="connsiteY46" fmla="*/ 108395 h 169830"/>
                <a:gd name="connsiteX47" fmla="*/ 101060 w 187737"/>
                <a:gd name="connsiteY47" fmla="*/ 107252 h 169830"/>
                <a:gd name="connsiteX48" fmla="*/ 98679 w 187737"/>
                <a:gd name="connsiteY48" fmla="*/ 101346 h 169830"/>
                <a:gd name="connsiteX49" fmla="*/ 111728 w 187737"/>
                <a:gd name="connsiteY49" fmla="*/ 83630 h 169830"/>
                <a:gd name="connsiteX50" fmla="*/ 112871 w 187737"/>
                <a:gd name="connsiteY50" fmla="*/ 83630 h 169830"/>
                <a:gd name="connsiteX51" fmla="*/ 115157 w 187737"/>
                <a:gd name="connsiteY51" fmla="*/ 104870 h 169830"/>
                <a:gd name="connsiteX52" fmla="*/ 178879 w 187737"/>
                <a:gd name="connsiteY52" fmla="*/ 91916 h 169830"/>
                <a:gd name="connsiteX53" fmla="*/ 177737 w 187737"/>
                <a:gd name="connsiteY53" fmla="*/ 89630 h 169830"/>
                <a:gd name="connsiteX54" fmla="*/ 163544 w 187737"/>
                <a:gd name="connsiteY54" fmla="*/ 93155 h 169830"/>
                <a:gd name="connsiteX55" fmla="*/ 175832 w 187737"/>
                <a:gd name="connsiteY55" fmla="*/ 13049 h 169830"/>
                <a:gd name="connsiteX56" fmla="*/ 172403 w 187737"/>
                <a:gd name="connsiteY56" fmla="*/ 44958 h 169830"/>
                <a:gd name="connsiteX57" fmla="*/ 162973 w 187737"/>
                <a:gd name="connsiteY57" fmla="*/ 47244 h 169830"/>
                <a:gd name="connsiteX58" fmla="*/ 153543 w 187737"/>
                <a:gd name="connsiteY58" fmla="*/ 47244 h 169830"/>
                <a:gd name="connsiteX59" fmla="*/ 153543 w 187737"/>
                <a:gd name="connsiteY59" fmla="*/ 46101 h 169830"/>
                <a:gd name="connsiteX60" fmla="*/ 164116 w 187737"/>
                <a:gd name="connsiteY60" fmla="*/ 35528 h 169830"/>
                <a:gd name="connsiteX61" fmla="*/ 164116 w 187737"/>
                <a:gd name="connsiteY61" fmla="*/ 30861 h 169830"/>
                <a:gd name="connsiteX62" fmla="*/ 162973 w 187737"/>
                <a:gd name="connsiteY62" fmla="*/ 30861 h 169830"/>
                <a:gd name="connsiteX63" fmla="*/ 148780 w 187737"/>
                <a:gd name="connsiteY63" fmla="*/ 43815 h 169830"/>
                <a:gd name="connsiteX64" fmla="*/ 146495 w 187737"/>
                <a:gd name="connsiteY64" fmla="*/ 26099 h 169830"/>
                <a:gd name="connsiteX65" fmla="*/ 175927 w 187737"/>
                <a:gd name="connsiteY65" fmla="*/ 13049 h 169830"/>
                <a:gd name="connsiteX66" fmla="*/ 119253 w 187737"/>
                <a:gd name="connsiteY66" fmla="*/ 57817 h 169830"/>
                <a:gd name="connsiteX67" fmla="*/ 120396 w 187737"/>
                <a:gd name="connsiteY67" fmla="*/ 62579 h 169830"/>
                <a:gd name="connsiteX68" fmla="*/ 120396 w 187737"/>
                <a:gd name="connsiteY68" fmla="*/ 63818 h 169830"/>
                <a:gd name="connsiteX69" fmla="*/ 103822 w 187737"/>
                <a:gd name="connsiteY69" fmla="*/ 66104 h 169830"/>
                <a:gd name="connsiteX70" fmla="*/ 102679 w 187737"/>
                <a:gd name="connsiteY70" fmla="*/ 63818 h 169830"/>
                <a:gd name="connsiteX71" fmla="*/ 103822 w 187737"/>
                <a:gd name="connsiteY71" fmla="*/ 54293 h 169830"/>
                <a:gd name="connsiteX72" fmla="*/ 108585 w 187737"/>
                <a:gd name="connsiteY72" fmla="*/ 53150 h 169830"/>
                <a:gd name="connsiteX73" fmla="*/ 119253 w 187737"/>
                <a:gd name="connsiteY73" fmla="*/ 57817 h 169830"/>
                <a:gd name="connsiteX74" fmla="*/ 99155 w 187737"/>
                <a:gd name="connsiteY74" fmla="*/ 28385 h 169830"/>
                <a:gd name="connsiteX75" fmla="*/ 101537 w 187737"/>
                <a:gd name="connsiteY75" fmla="*/ 28385 h 169830"/>
                <a:gd name="connsiteX76" fmla="*/ 105061 w 187737"/>
                <a:gd name="connsiteY76" fmla="*/ 33147 h 169830"/>
                <a:gd name="connsiteX77" fmla="*/ 96869 w 187737"/>
                <a:gd name="connsiteY77" fmla="*/ 33147 h 169830"/>
                <a:gd name="connsiteX78" fmla="*/ 99250 w 187737"/>
                <a:gd name="connsiteY78" fmla="*/ 28385 h 169830"/>
                <a:gd name="connsiteX79" fmla="*/ 108585 w 187737"/>
                <a:gd name="connsiteY79" fmla="*/ 35433 h 169830"/>
                <a:gd name="connsiteX80" fmla="*/ 112204 w 187737"/>
                <a:gd name="connsiteY80" fmla="*/ 37814 h 169830"/>
                <a:gd name="connsiteX81" fmla="*/ 112204 w 187737"/>
                <a:gd name="connsiteY81" fmla="*/ 41339 h 169830"/>
                <a:gd name="connsiteX82" fmla="*/ 70866 w 187737"/>
                <a:gd name="connsiteY82" fmla="*/ 40100 h 169830"/>
                <a:gd name="connsiteX83" fmla="*/ 68580 w 187737"/>
                <a:gd name="connsiteY83" fmla="*/ 39053 h 169830"/>
                <a:gd name="connsiteX84" fmla="*/ 108585 w 187737"/>
                <a:gd name="connsiteY84" fmla="*/ 35433 h 169830"/>
                <a:gd name="connsiteX85" fmla="*/ 70866 w 187737"/>
                <a:gd name="connsiteY85" fmla="*/ 21336 h 169830"/>
                <a:gd name="connsiteX86" fmla="*/ 81534 w 187737"/>
                <a:gd name="connsiteY86" fmla="*/ 13049 h 169830"/>
                <a:gd name="connsiteX87" fmla="*/ 83915 w 187737"/>
                <a:gd name="connsiteY87" fmla="*/ 21336 h 169830"/>
                <a:gd name="connsiteX88" fmla="*/ 92202 w 187737"/>
                <a:gd name="connsiteY88" fmla="*/ 21336 h 169830"/>
                <a:gd name="connsiteX89" fmla="*/ 92202 w 187737"/>
                <a:gd name="connsiteY89" fmla="*/ 33147 h 169830"/>
                <a:gd name="connsiteX90" fmla="*/ 76771 w 187737"/>
                <a:gd name="connsiteY90" fmla="*/ 30861 h 169830"/>
                <a:gd name="connsiteX91" fmla="*/ 70866 w 187737"/>
                <a:gd name="connsiteY91" fmla="*/ 26099 h 169830"/>
                <a:gd name="connsiteX92" fmla="*/ 70866 w 187737"/>
                <a:gd name="connsiteY92" fmla="*/ 21431 h 169830"/>
                <a:gd name="connsiteX93" fmla="*/ 66199 w 187737"/>
                <a:gd name="connsiteY93" fmla="*/ 13049 h 169830"/>
                <a:gd name="connsiteX94" fmla="*/ 69723 w 187737"/>
                <a:gd name="connsiteY94" fmla="*/ 13049 h 169830"/>
                <a:gd name="connsiteX95" fmla="*/ 69723 w 187737"/>
                <a:gd name="connsiteY95" fmla="*/ 17812 h 169830"/>
                <a:gd name="connsiteX96" fmla="*/ 65056 w 187737"/>
                <a:gd name="connsiteY96" fmla="*/ 15431 h 169830"/>
                <a:gd name="connsiteX97" fmla="*/ 66199 w 187737"/>
                <a:gd name="connsiteY97" fmla="*/ 13049 h 169830"/>
                <a:gd name="connsiteX98" fmla="*/ 55531 w 187737"/>
                <a:gd name="connsiteY98" fmla="*/ 13049 h 169830"/>
                <a:gd name="connsiteX99" fmla="*/ 67342 w 187737"/>
                <a:gd name="connsiteY99" fmla="*/ 33147 h 169830"/>
                <a:gd name="connsiteX100" fmla="*/ 63817 w 187737"/>
                <a:gd name="connsiteY100" fmla="*/ 34385 h 169830"/>
                <a:gd name="connsiteX101" fmla="*/ 51911 w 187737"/>
                <a:gd name="connsiteY101" fmla="*/ 20193 h 169830"/>
                <a:gd name="connsiteX102" fmla="*/ 55531 w 187737"/>
                <a:gd name="connsiteY102" fmla="*/ 13049 h 169830"/>
                <a:gd name="connsiteX103" fmla="*/ 51911 w 187737"/>
                <a:gd name="connsiteY103" fmla="*/ 30766 h 169830"/>
                <a:gd name="connsiteX104" fmla="*/ 59055 w 187737"/>
                <a:gd name="connsiteY104" fmla="*/ 39053 h 169830"/>
                <a:gd name="connsiteX105" fmla="*/ 43720 w 187737"/>
                <a:gd name="connsiteY105" fmla="*/ 47244 h 169830"/>
                <a:gd name="connsiteX106" fmla="*/ 42482 w 187737"/>
                <a:gd name="connsiteY106" fmla="*/ 47244 h 169830"/>
                <a:gd name="connsiteX107" fmla="*/ 51911 w 187737"/>
                <a:gd name="connsiteY107" fmla="*/ 30766 h 169830"/>
                <a:gd name="connsiteX108" fmla="*/ 62675 w 187737"/>
                <a:gd name="connsiteY108" fmla="*/ 50768 h 169830"/>
                <a:gd name="connsiteX109" fmla="*/ 65056 w 187737"/>
                <a:gd name="connsiteY109" fmla="*/ 44863 h 169830"/>
                <a:gd name="connsiteX110" fmla="*/ 98012 w 187737"/>
                <a:gd name="connsiteY110" fmla="*/ 49625 h 169830"/>
                <a:gd name="connsiteX111" fmla="*/ 96869 w 187737"/>
                <a:gd name="connsiteY111" fmla="*/ 51911 h 169830"/>
                <a:gd name="connsiteX112" fmla="*/ 44958 w 187737"/>
                <a:gd name="connsiteY112" fmla="*/ 64865 h 169830"/>
                <a:gd name="connsiteX113" fmla="*/ 40291 w 187737"/>
                <a:gd name="connsiteY113" fmla="*/ 57722 h 169830"/>
                <a:gd name="connsiteX114" fmla="*/ 62675 w 187737"/>
                <a:gd name="connsiteY114" fmla="*/ 50673 h 169830"/>
                <a:gd name="connsiteX115" fmla="*/ 18955 w 187737"/>
                <a:gd name="connsiteY115" fmla="*/ 30766 h 169830"/>
                <a:gd name="connsiteX116" fmla="*/ 24860 w 187737"/>
                <a:gd name="connsiteY116" fmla="*/ 28385 h 169830"/>
                <a:gd name="connsiteX117" fmla="*/ 28384 w 187737"/>
                <a:gd name="connsiteY117" fmla="*/ 28385 h 169830"/>
                <a:gd name="connsiteX118" fmla="*/ 36671 w 187737"/>
                <a:gd name="connsiteY118" fmla="*/ 36671 h 169830"/>
                <a:gd name="connsiteX119" fmla="*/ 37909 w 187737"/>
                <a:gd name="connsiteY119" fmla="*/ 54293 h 169830"/>
                <a:gd name="connsiteX120" fmla="*/ 36671 w 187737"/>
                <a:gd name="connsiteY120" fmla="*/ 54293 h 169830"/>
                <a:gd name="connsiteX121" fmla="*/ 18955 w 187737"/>
                <a:gd name="connsiteY121" fmla="*/ 39053 h 169830"/>
                <a:gd name="connsiteX122" fmla="*/ 18955 w 187737"/>
                <a:gd name="connsiteY122" fmla="*/ 30766 h 169830"/>
                <a:gd name="connsiteX123" fmla="*/ 28384 w 187737"/>
                <a:gd name="connsiteY123" fmla="*/ 80296 h 169830"/>
                <a:gd name="connsiteX124" fmla="*/ 8287 w 187737"/>
                <a:gd name="connsiteY124" fmla="*/ 46006 h 169830"/>
                <a:gd name="connsiteX125" fmla="*/ 6001 w 187737"/>
                <a:gd name="connsiteY125" fmla="*/ 46006 h 169830"/>
                <a:gd name="connsiteX126" fmla="*/ 9620 w 187737"/>
                <a:gd name="connsiteY126" fmla="*/ 42386 h 169830"/>
                <a:gd name="connsiteX127" fmla="*/ 17812 w 187737"/>
                <a:gd name="connsiteY127" fmla="*/ 42386 h 169830"/>
                <a:gd name="connsiteX128" fmla="*/ 41529 w 187737"/>
                <a:gd name="connsiteY128" fmla="*/ 70771 h 169830"/>
                <a:gd name="connsiteX129" fmla="*/ 75724 w 187737"/>
                <a:gd name="connsiteY129" fmla="*/ 71914 h 169830"/>
                <a:gd name="connsiteX130" fmla="*/ 92297 w 187737"/>
                <a:gd name="connsiteY130" fmla="*/ 81344 h 169830"/>
                <a:gd name="connsiteX131" fmla="*/ 93345 w 187737"/>
                <a:gd name="connsiteY131" fmla="*/ 83725 h 169830"/>
                <a:gd name="connsiteX132" fmla="*/ 28480 w 187737"/>
                <a:gd name="connsiteY132" fmla="*/ 80201 h 169830"/>
                <a:gd name="connsiteX133" fmla="*/ 92202 w 187737"/>
                <a:gd name="connsiteY133" fmla="*/ 101537 h 169830"/>
                <a:gd name="connsiteX134" fmla="*/ 40291 w 187737"/>
                <a:gd name="connsiteY134" fmla="*/ 90964 h 169830"/>
                <a:gd name="connsiteX135" fmla="*/ 39053 w 187737"/>
                <a:gd name="connsiteY135" fmla="*/ 88678 h 169830"/>
                <a:gd name="connsiteX136" fmla="*/ 105061 w 187737"/>
                <a:gd name="connsiteY136" fmla="*/ 82677 h 169830"/>
                <a:gd name="connsiteX137" fmla="*/ 107442 w 187737"/>
                <a:gd name="connsiteY137" fmla="*/ 82677 h 169830"/>
                <a:gd name="connsiteX138" fmla="*/ 92107 w 187737"/>
                <a:gd name="connsiteY138" fmla="*/ 101537 h 169830"/>
                <a:gd name="connsiteX139" fmla="*/ 87344 w 187737"/>
                <a:gd name="connsiteY139" fmla="*/ 70866 h 169830"/>
                <a:gd name="connsiteX140" fmla="*/ 84963 w 187737"/>
                <a:gd name="connsiteY140" fmla="*/ 70866 h 169830"/>
                <a:gd name="connsiteX141" fmla="*/ 115729 w 187737"/>
                <a:gd name="connsiteY141" fmla="*/ 69723 h 169830"/>
                <a:gd name="connsiteX142" fmla="*/ 126397 w 187737"/>
                <a:gd name="connsiteY142" fmla="*/ 64960 h 169830"/>
                <a:gd name="connsiteX143" fmla="*/ 131159 w 187737"/>
                <a:gd name="connsiteY143" fmla="*/ 66104 h 169830"/>
                <a:gd name="connsiteX144" fmla="*/ 131159 w 187737"/>
                <a:gd name="connsiteY144" fmla="*/ 74390 h 169830"/>
                <a:gd name="connsiteX145" fmla="*/ 87439 w 187737"/>
                <a:gd name="connsiteY145" fmla="*/ 70866 h 169830"/>
                <a:gd name="connsiteX146" fmla="*/ 122872 w 187737"/>
                <a:gd name="connsiteY146" fmla="*/ 103918 h 169830"/>
                <a:gd name="connsiteX147" fmla="*/ 118110 w 187737"/>
                <a:gd name="connsiteY147" fmla="*/ 93345 h 169830"/>
                <a:gd name="connsiteX148" fmla="*/ 119253 w 187737"/>
                <a:gd name="connsiteY148" fmla="*/ 89821 h 169830"/>
                <a:gd name="connsiteX149" fmla="*/ 154686 w 187737"/>
                <a:gd name="connsiteY149" fmla="*/ 103918 h 169830"/>
                <a:gd name="connsiteX150" fmla="*/ 158210 w 187737"/>
                <a:gd name="connsiteY150" fmla="*/ 100394 h 169830"/>
                <a:gd name="connsiteX151" fmla="*/ 119253 w 187737"/>
                <a:gd name="connsiteY151" fmla="*/ 88678 h 169830"/>
                <a:gd name="connsiteX152" fmla="*/ 120396 w 187737"/>
                <a:gd name="connsiteY152" fmla="*/ 85058 h 169830"/>
                <a:gd name="connsiteX153" fmla="*/ 141637 w 187737"/>
                <a:gd name="connsiteY153" fmla="*/ 81534 h 169830"/>
                <a:gd name="connsiteX154" fmla="*/ 164021 w 187737"/>
                <a:gd name="connsiteY154" fmla="*/ 99251 h 169830"/>
                <a:gd name="connsiteX155" fmla="*/ 122777 w 187737"/>
                <a:gd name="connsiteY155" fmla="*/ 103918 h 16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87737" h="169830">
                  <a:moveTo>
                    <a:pt x="164116" y="93250"/>
                  </a:moveTo>
                  <a:cubicBezTo>
                    <a:pt x="155638" y="84868"/>
                    <a:pt x="150209" y="77533"/>
                    <a:pt x="135731" y="77915"/>
                  </a:cubicBezTo>
                  <a:cubicBezTo>
                    <a:pt x="135922" y="70009"/>
                    <a:pt x="136112" y="66961"/>
                    <a:pt x="134588" y="62484"/>
                  </a:cubicBezTo>
                  <a:cubicBezTo>
                    <a:pt x="137732" y="59722"/>
                    <a:pt x="140875" y="56960"/>
                    <a:pt x="144018" y="54197"/>
                  </a:cubicBezTo>
                  <a:cubicBezTo>
                    <a:pt x="148018" y="50292"/>
                    <a:pt x="164211" y="53340"/>
                    <a:pt x="172403" y="49530"/>
                  </a:cubicBezTo>
                  <a:cubicBezTo>
                    <a:pt x="184213" y="41815"/>
                    <a:pt x="175355" y="33242"/>
                    <a:pt x="177070" y="23527"/>
                  </a:cubicBezTo>
                  <a:cubicBezTo>
                    <a:pt x="178689" y="14859"/>
                    <a:pt x="186976" y="14002"/>
                    <a:pt x="187738" y="1143"/>
                  </a:cubicBezTo>
                  <a:cubicBezTo>
                    <a:pt x="187357" y="762"/>
                    <a:pt x="186976" y="381"/>
                    <a:pt x="186500" y="0"/>
                  </a:cubicBezTo>
                  <a:cubicBezTo>
                    <a:pt x="172688" y="5334"/>
                    <a:pt x="161925" y="16574"/>
                    <a:pt x="144018" y="21241"/>
                  </a:cubicBezTo>
                  <a:cubicBezTo>
                    <a:pt x="138970" y="30004"/>
                    <a:pt x="139351" y="42291"/>
                    <a:pt x="144018" y="49625"/>
                  </a:cubicBezTo>
                  <a:cubicBezTo>
                    <a:pt x="140494" y="51911"/>
                    <a:pt x="136970" y="54293"/>
                    <a:pt x="133350" y="56674"/>
                  </a:cubicBezTo>
                  <a:cubicBezTo>
                    <a:pt x="126968" y="60770"/>
                    <a:pt x="120682" y="51054"/>
                    <a:pt x="110966" y="49625"/>
                  </a:cubicBezTo>
                  <a:cubicBezTo>
                    <a:pt x="123920" y="27527"/>
                    <a:pt x="100584" y="29051"/>
                    <a:pt x="95536" y="10668"/>
                  </a:cubicBezTo>
                  <a:cubicBezTo>
                    <a:pt x="80296" y="-190"/>
                    <a:pt x="84106" y="14383"/>
                    <a:pt x="74295" y="11716"/>
                  </a:cubicBezTo>
                  <a:cubicBezTo>
                    <a:pt x="67913" y="10001"/>
                    <a:pt x="66389" y="6763"/>
                    <a:pt x="55436" y="6953"/>
                  </a:cubicBezTo>
                  <a:cubicBezTo>
                    <a:pt x="52388" y="9811"/>
                    <a:pt x="49149" y="12478"/>
                    <a:pt x="46006" y="15335"/>
                  </a:cubicBezTo>
                  <a:cubicBezTo>
                    <a:pt x="45149" y="24384"/>
                    <a:pt x="48578" y="27337"/>
                    <a:pt x="41338" y="33052"/>
                  </a:cubicBezTo>
                  <a:cubicBezTo>
                    <a:pt x="37814" y="29528"/>
                    <a:pt x="34195" y="26003"/>
                    <a:pt x="30671" y="22479"/>
                  </a:cubicBezTo>
                  <a:cubicBezTo>
                    <a:pt x="26670" y="23622"/>
                    <a:pt x="22765" y="24860"/>
                    <a:pt x="18859" y="26003"/>
                  </a:cubicBezTo>
                  <a:cubicBezTo>
                    <a:pt x="14859" y="28861"/>
                    <a:pt x="14192" y="30861"/>
                    <a:pt x="14097" y="37814"/>
                  </a:cubicBezTo>
                  <a:cubicBezTo>
                    <a:pt x="10287" y="38576"/>
                    <a:pt x="6287" y="39338"/>
                    <a:pt x="2381" y="40100"/>
                  </a:cubicBezTo>
                  <a:cubicBezTo>
                    <a:pt x="1524" y="42386"/>
                    <a:pt x="762" y="44863"/>
                    <a:pt x="0" y="47149"/>
                  </a:cubicBezTo>
                  <a:cubicBezTo>
                    <a:pt x="5429" y="51911"/>
                    <a:pt x="11049" y="56674"/>
                    <a:pt x="16478" y="61341"/>
                  </a:cubicBezTo>
                  <a:cubicBezTo>
                    <a:pt x="25241" y="74676"/>
                    <a:pt x="13621" y="86011"/>
                    <a:pt x="34195" y="88583"/>
                  </a:cubicBezTo>
                  <a:cubicBezTo>
                    <a:pt x="35052" y="90869"/>
                    <a:pt x="35814" y="93250"/>
                    <a:pt x="36576" y="95631"/>
                  </a:cubicBezTo>
                  <a:cubicBezTo>
                    <a:pt x="25908" y="102680"/>
                    <a:pt x="15335" y="109728"/>
                    <a:pt x="4667" y="116872"/>
                  </a:cubicBezTo>
                  <a:cubicBezTo>
                    <a:pt x="6287" y="118396"/>
                    <a:pt x="7811" y="120110"/>
                    <a:pt x="9430" y="121539"/>
                  </a:cubicBezTo>
                  <a:cubicBezTo>
                    <a:pt x="18097" y="116396"/>
                    <a:pt x="26670" y="111347"/>
                    <a:pt x="35338" y="106204"/>
                  </a:cubicBezTo>
                  <a:cubicBezTo>
                    <a:pt x="39243" y="123635"/>
                    <a:pt x="35909" y="142399"/>
                    <a:pt x="30575" y="158115"/>
                  </a:cubicBezTo>
                  <a:cubicBezTo>
                    <a:pt x="28194" y="160401"/>
                    <a:pt x="25813" y="162782"/>
                    <a:pt x="23432" y="165068"/>
                  </a:cubicBezTo>
                  <a:cubicBezTo>
                    <a:pt x="26575" y="167164"/>
                    <a:pt x="27242" y="166497"/>
                    <a:pt x="29337" y="169831"/>
                  </a:cubicBezTo>
                  <a:cubicBezTo>
                    <a:pt x="40767" y="165545"/>
                    <a:pt x="46863" y="150209"/>
                    <a:pt x="57626" y="143923"/>
                  </a:cubicBezTo>
                  <a:cubicBezTo>
                    <a:pt x="60103" y="138779"/>
                    <a:pt x="59055" y="141351"/>
                    <a:pt x="56388" y="136779"/>
                  </a:cubicBezTo>
                  <a:cubicBezTo>
                    <a:pt x="60293" y="135636"/>
                    <a:pt x="64294" y="134398"/>
                    <a:pt x="68294" y="133255"/>
                  </a:cubicBezTo>
                  <a:cubicBezTo>
                    <a:pt x="69151" y="140113"/>
                    <a:pt x="71247" y="142685"/>
                    <a:pt x="75343" y="146209"/>
                  </a:cubicBezTo>
                  <a:lnTo>
                    <a:pt x="81248" y="146209"/>
                  </a:lnTo>
                  <a:lnTo>
                    <a:pt x="81248" y="142685"/>
                  </a:lnTo>
                  <a:cubicBezTo>
                    <a:pt x="78486" y="139065"/>
                    <a:pt x="75724" y="135636"/>
                    <a:pt x="72962" y="132017"/>
                  </a:cubicBezTo>
                  <a:cubicBezTo>
                    <a:pt x="73724" y="127254"/>
                    <a:pt x="74581" y="122492"/>
                    <a:pt x="75247" y="117920"/>
                  </a:cubicBezTo>
                  <a:cubicBezTo>
                    <a:pt x="83058" y="121063"/>
                    <a:pt x="89345" y="131540"/>
                    <a:pt x="94107" y="137922"/>
                  </a:cubicBezTo>
                  <a:lnTo>
                    <a:pt x="101155" y="137922"/>
                  </a:lnTo>
                  <a:cubicBezTo>
                    <a:pt x="102679" y="136779"/>
                    <a:pt x="104299" y="135541"/>
                    <a:pt x="105823" y="134398"/>
                  </a:cubicBezTo>
                  <a:cubicBezTo>
                    <a:pt x="106585" y="133255"/>
                    <a:pt x="107442" y="132017"/>
                    <a:pt x="108204" y="130778"/>
                  </a:cubicBezTo>
                  <a:cubicBezTo>
                    <a:pt x="107823" y="129635"/>
                    <a:pt x="107442" y="128397"/>
                    <a:pt x="107061" y="127254"/>
                  </a:cubicBezTo>
                  <a:cubicBezTo>
                    <a:pt x="102489" y="127254"/>
                    <a:pt x="102108" y="127635"/>
                    <a:pt x="97536" y="129635"/>
                  </a:cubicBezTo>
                  <a:cubicBezTo>
                    <a:pt x="93154" y="123254"/>
                    <a:pt x="90297" y="113919"/>
                    <a:pt x="82201" y="110776"/>
                  </a:cubicBezTo>
                  <a:cubicBezTo>
                    <a:pt x="81820" y="109919"/>
                    <a:pt x="81439" y="109157"/>
                    <a:pt x="81058" y="108395"/>
                  </a:cubicBezTo>
                  <a:cubicBezTo>
                    <a:pt x="88868" y="107347"/>
                    <a:pt x="93250" y="106299"/>
                    <a:pt x="101060" y="107252"/>
                  </a:cubicBezTo>
                  <a:cubicBezTo>
                    <a:pt x="102203" y="102394"/>
                    <a:pt x="103061" y="103823"/>
                    <a:pt x="98679" y="101346"/>
                  </a:cubicBezTo>
                  <a:cubicBezTo>
                    <a:pt x="103537" y="95536"/>
                    <a:pt x="109252" y="92202"/>
                    <a:pt x="111728" y="83630"/>
                  </a:cubicBezTo>
                  <a:lnTo>
                    <a:pt x="112871" y="83630"/>
                  </a:lnTo>
                  <a:cubicBezTo>
                    <a:pt x="114109" y="87916"/>
                    <a:pt x="112300" y="99822"/>
                    <a:pt x="115157" y="104870"/>
                  </a:cubicBezTo>
                  <a:cubicBezTo>
                    <a:pt x="129826" y="124492"/>
                    <a:pt x="169831" y="111633"/>
                    <a:pt x="178879" y="91916"/>
                  </a:cubicBezTo>
                  <a:cubicBezTo>
                    <a:pt x="178403" y="91059"/>
                    <a:pt x="178117" y="90297"/>
                    <a:pt x="177737" y="89630"/>
                  </a:cubicBezTo>
                  <a:cubicBezTo>
                    <a:pt x="172974" y="90773"/>
                    <a:pt x="168307" y="91916"/>
                    <a:pt x="163544" y="93155"/>
                  </a:cubicBezTo>
                  <a:close/>
                  <a:moveTo>
                    <a:pt x="175832" y="13049"/>
                  </a:moveTo>
                  <a:cubicBezTo>
                    <a:pt x="175832" y="13049"/>
                    <a:pt x="173450" y="38005"/>
                    <a:pt x="172403" y="44958"/>
                  </a:cubicBezTo>
                  <a:cubicBezTo>
                    <a:pt x="169164" y="45720"/>
                    <a:pt x="166021" y="46482"/>
                    <a:pt x="162973" y="47244"/>
                  </a:cubicBezTo>
                  <a:lnTo>
                    <a:pt x="153543" y="47244"/>
                  </a:lnTo>
                  <a:lnTo>
                    <a:pt x="153543" y="46101"/>
                  </a:lnTo>
                  <a:cubicBezTo>
                    <a:pt x="157067" y="42482"/>
                    <a:pt x="160592" y="39148"/>
                    <a:pt x="164116" y="35528"/>
                  </a:cubicBezTo>
                  <a:lnTo>
                    <a:pt x="164116" y="30861"/>
                  </a:lnTo>
                  <a:lnTo>
                    <a:pt x="162973" y="30861"/>
                  </a:lnTo>
                  <a:cubicBezTo>
                    <a:pt x="158210" y="35147"/>
                    <a:pt x="153543" y="39433"/>
                    <a:pt x="148780" y="43815"/>
                  </a:cubicBezTo>
                  <a:cubicBezTo>
                    <a:pt x="147352" y="41243"/>
                    <a:pt x="147066" y="32766"/>
                    <a:pt x="146495" y="26099"/>
                  </a:cubicBezTo>
                  <a:cubicBezTo>
                    <a:pt x="155162" y="22765"/>
                    <a:pt x="169736" y="19336"/>
                    <a:pt x="175927" y="13049"/>
                  </a:cubicBezTo>
                  <a:close/>
                  <a:moveTo>
                    <a:pt x="119253" y="57817"/>
                  </a:moveTo>
                  <a:cubicBezTo>
                    <a:pt x="119634" y="59436"/>
                    <a:pt x="120015" y="61055"/>
                    <a:pt x="120396" y="62579"/>
                  </a:cubicBezTo>
                  <a:lnTo>
                    <a:pt x="120396" y="63818"/>
                  </a:lnTo>
                  <a:cubicBezTo>
                    <a:pt x="114967" y="64484"/>
                    <a:pt x="109442" y="65342"/>
                    <a:pt x="103822" y="66104"/>
                  </a:cubicBezTo>
                  <a:cubicBezTo>
                    <a:pt x="103537" y="65342"/>
                    <a:pt x="103061" y="64484"/>
                    <a:pt x="102679" y="63818"/>
                  </a:cubicBezTo>
                  <a:cubicBezTo>
                    <a:pt x="103061" y="60579"/>
                    <a:pt x="103537" y="57436"/>
                    <a:pt x="103822" y="54293"/>
                  </a:cubicBezTo>
                  <a:cubicBezTo>
                    <a:pt x="105537" y="53912"/>
                    <a:pt x="106966" y="53435"/>
                    <a:pt x="108585" y="53150"/>
                  </a:cubicBezTo>
                  <a:cubicBezTo>
                    <a:pt x="112204" y="54674"/>
                    <a:pt x="115729" y="56293"/>
                    <a:pt x="119253" y="57817"/>
                  </a:cubicBezTo>
                  <a:close/>
                  <a:moveTo>
                    <a:pt x="99155" y="28385"/>
                  </a:moveTo>
                  <a:lnTo>
                    <a:pt x="101537" y="28385"/>
                  </a:lnTo>
                  <a:cubicBezTo>
                    <a:pt x="102679" y="30004"/>
                    <a:pt x="103822" y="31528"/>
                    <a:pt x="105061" y="33147"/>
                  </a:cubicBezTo>
                  <a:lnTo>
                    <a:pt x="96869" y="33147"/>
                  </a:lnTo>
                  <a:cubicBezTo>
                    <a:pt x="97631" y="31528"/>
                    <a:pt x="98488" y="30004"/>
                    <a:pt x="99250" y="28385"/>
                  </a:cubicBezTo>
                  <a:close/>
                  <a:moveTo>
                    <a:pt x="108585" y="35433"/>
                  </a:moveTo>
                  <a:cubicBezTo>
                    <a:pt x="109728" y="36195"/>
                    <a:pt x="110966" y="36957"/>
                    <a:pt x="112204" y="37814"/>
                  </a:cubicBezTo>
                  <a:lnTo>
                    <a:pt x="112204" y="41339"/>
                  </a:lnTo>
                  <a:cubicBezTo>
                    <a:pt x="103061" y="45530"/>
                    <a:pt x="80677" y="47816"/>
                    <a:pt x="70866" y="40100"/>
                  </a:cubicBezTo>
                  <a:cubicBezTo>
                    <a:pt x="70104" y="39719"/>
                    <a:pt x="69247" y="39338"/>
                    <a:pt x="68580" y="39053"/>
                  </a:cubicBezTo>
                  <a:cubicBezTo>
                    <a:pt x="78105" y="35528"/>
                    <a:pt x="98679" y="41720"/>
                    <a:pt x="108585" y="35433"/>
                  </a:cubicBezTo>
                  <a:close/>
                  <a:moveTo>
                    <a:pt x="70866" y="21336"/>
                  </a:moveTo>
                  <a:cubicBezTo>
                    <a:pt x="76105" y="18860"/>
                    <a:pt x="78200" y="17335"/>
                    <a:pt x="81534" y="13049"/>
                  </a:cubicBezTo>
                  <a:cubicBezTo>
                    <a:pt x="82296" y="15812"/>
                    <a:pt x="83153" y="18574"/>
                    <a:pt x="83915" y="21336"/>
                  </a:cubicBezTo>
                  <a:lnTo>
                    <a:pt x="92202" y="21336"/>
                  </a:lnTo>
                  <a:lnTo>
                    <a:pt x="92202" y="33147"/>
                  </a:lnTo>
                  <a:cubicBezTo>
                    <a:pt x="85916" y="32766"/>
                    <a:pt x="80010" y="32480"/>
                    <a:pt x="76771" y="30861"/>
                  </a:cubicBezTo>
                  <a:cubicBezTo>
                    <a:pt x="74867" y="29242"/>
                    <a:pt x="72771" y="27718"/>
                    <a:pt x="70866" y="26099"/>
                  </a:cubicBezTo>
                  <a:lnTo>
                    <a:pt x="70866" y="21431"/>
                  </a:lnTo>
                  <a:close/>
                  <a:moveTo>
                    <a:pt x="66199" y="13049"/>
                  </a:moveTo>
                  <a:lnTo>
                    <a:pt x="69723" y="13049"/>
                  </a:lnTo>
                  <a:lnTo>
                    <a:pt x="69723" y="17812"/>
                  </a:lnTo>
                  <a:cubicBezTo>
                    <a:pt x="68199" y="16955"/>
                    <a:pt x="66580" y="16288"/>
                    <a:pt x="65056" y="15431"/>
                  </a:cubicBezTo>
                  <a:cubicBezTo>
                    <a:pt x="65437" y="14669"/>
                    <a:pt x="65818" y="13811"/>
                    <a:pt x="66199" y="13049"/>
                  </a:cubicBezTo>
                  <a:close/>
                  <a:moveTo>
                    <a:pt x="55531" y="13049"/>
                  </a:moveTo>
                  <a:cubicBezTo>
                    <a:pt x="60008" y="15240"/>
                    <a:pt x="66199" y="24479"/>
                    <a:pt x="67342" y="33147"/>
                  </a:cubicBezTo>
                  <a:cubicBezTo>
                    <a:pt x="66199" y="33528"/>
                    <a:pt x="64961" y="33909"/>
                    <a:pt x="63817" y="34385"/>
                  </a:cubicBezTo>
                  <a:cubicBezTo>
                    <a:pt x="59912" y="29623"/>
                    <a:pt x="55912" y="24956"/>
                    <a:pt x="51911" y="20193"/>
                  </a:cubicBezTo>
                  <a:cubicBezTo>
                    <a:pt x="53150" y="15240"/>
                    <a:pt x="53340" y="16288"/>
                    <a:pt x="55531" y="13049"/>
                  </a:cubicBezTo>
                  <a:close/>
                  <a:moveTo>
                    <a:pt x="51911" y="30766"/>
                  </a:moveTo>
                  <a:cubicBezTo>
                    <a:pt x="56864" y="33242"/>
                    <a:pt x="55721" y="35528"/>
                    <a:pt x="59055" y="39053"/>
                  </a:cubicBezTo>
                  <a:cubicBezTo>
                    <a:pt x="53912" y="41720"/>
                    <a:pt x="48863" y="44482"/>
                    <a:pt x="43720" y="47244"/>
                  </a:cubicBezTo>
                  <a:lnTo>
                    <a:pt x="42482" y="47244"/>
                  </a:lnTo>
                  <a:cubicBezTo>
                    <a:pt x="43339" y="37243"/>
                    <a:pt x="47339" y="36481"/>
                    <a:pt x="51911" y="30766"/>
                  </a:cubicBezTo>
                  <a:close/>
                  <a:moveTo>
                    <a:pt x="62675" y="50768"/>
                  </a:moveTo>
                  <a:cubicBezTo>
                    <a:pt x="63437" y="48863"/>
                    <a:pt x="64199" y="46863"/>
                    <a:pt x="65056" y="44863"/>
                  </a:cubicBezTo>
                  <a:cubicBezTo>
                    <a:pt x="77057" y="48006"/>
                    <a:pt x="86296" y="51054"/>
                    <a:pt x="98012" y="49625"/>
                  </a:cubicBezTo>
                  <a:cubicBezTo>
                    <a:pt x="97631" y="50387"/>
                    <a:pt x="97250" y="51149"/>
                    <a:pt x="96869" y="51911"/>
                  </a:cubicBezTo>
                  <a:cubicBezTo>
                    <a:pt x="103251" y="71819"/>
                    <a:pt x="57817" y="62198"/>
                    <a:pt x="44958" y="64865"/>
                  </a:cubicBezTo>
                  <a:cubicBezTo>
                    <a:pt x="41910" y="62008"/>
                    <a:pt x="41720" y="63151"/>
                    <a:pt x="40291" y="57722"/>
                  </a:cubicBezTo>
                  <a:cubicBezTo>
                    <a:pt x="49339" y="55531"/>
                    <a:pt x="51054" y="50197"/>
                    <a:pt x="62675" y="50673"/>
                  </a:cubicBezTo>
                  <a:close/>
                  <a:moveTo>
                    <a:pt x="18955" y="30766"/>
                  </a:moveTo>
                  <a:cubicBezTo>
                    <a:pt x="20955" y="30004"/>
                    <a:pt x="22860" y="29147"/>
                    <a:pt x="24860" y="28385"/>
                  </a:cubicBezTo>
                  <a:lnTo>
                    <a:pt x="28384" y="28385"/>
                  </a:lnTo>
                  <a:cubicBezTo>
                    <a:pt x="31147" y="31147"/>
                    <a:pt x="33909" y="33909"/>
                    <a:pt x="36671" y="36671"/>
                  </a:cubicBezTo>
                  <a:cubicBezTo>
                    <a:pt x="38195" y="38291"/>
                    <a:pt x="38005" y="46863"/>
                    <a:pt x="37909" y="54293"/>
                  </a:cubicBezTo>
                  <a:lnTo>
                    <a:pt x="36671" y="54293"/>
                  </a:lnTo>
                  <a:cubicBezTo>
                    <a:pt x="30385" y="48863"/>
                    <a:pt x="27622" y="42196"/>
                    <a:pt x="18955" y="39053"/>
                  </a:cubicBezTo>
                  <a:lnTo>
                    <a:pt x="18955" y="30766"/>
                  </a:lnTo>
                  <a:close/>
                  <a:moveTo>
                    <a:pt x="28384" y="80296"/>
                  </a:moveTo>
                  <a:cubicBezTo>
                    <a:pt x="20669" y="63722"/>
                    <a:pt x="22860" y="61055"/>
                    <a:pt x="8287" y="46006"/>
                  </a:cubicBezTo>
                  <a:lnTo>
                    <a:pt x="6001" y="46006"/>
                  </a:lnTo>
                  <a:cubicBezTo>
                    <a:pt x="7144" y="44863"/>
                    <a:pt x="8287" y="43625"/>
                    <a:pt x="9620" y="42386"/>
                  </a:cubicBezTo>
                  <a:lnTo>
                    <a:pt x="17812" y="42386"/>
                  </a:lnTo>
                  <a:cubicBezTo>
                    <a:pt x="25717" y="51911"/>
                    <a:pt x="33623" y="61341"/>
                    <a:pt x="41529" y="70771"/>
                  </a:cubicBezTo>
                  <a:cubicBezTo>
                    <a:pt x="50292" y="73533"/>
                    <a:pt x="63722" y="67818"/>
                    <a:pt x="75724" y="71914"/>
                  </a:cubicBezTo>
                  <a:cubicBezTo>
                    <a:pt x="81248" y="75057"/>
                    <a:pt x="86773" y="78200"/>
                    <a:pt x="92297" y="81344"/>
                  </a:cubicBezTo>
                  <a:cubicBezTo>
                    <a:pt x="92583" y="82106"/>
                    <a:pt x="93059" y="82868"/>
                    <a:pt x="93345" y="83725"/>
                  </a:cubicBezTo>
                  <a:cubicBezTo>
                    <a:pt x="86392" y="90773"/>
                    <a:pt x="46387" y="80867"/>
                    <a:pt x="28480" y="80201"/>
                  </a:cubicBezTo>
                  <a:close/>
                  <a:moveTo>
                    <a:pt x="92202" y="101537"/>
                  </a:moveTo>
                  <a:cubicBezTo>
                    <a:pt x="69818" y="102013"/>
                    <a:pt x="57436" y="98298"/>
                    <a:pt x="40291" y="90964"/>
                  </a:cubicBezTo>
                  <a:cubicBezTo>
                    <a:pt x="39910" y="90202"/>
                    <a:pt x="39433" y="89440"/>
                    <a:pt x="39053" y="88678"/>
                  </a:cubicBezTo>
                  <a:cubicBezTo>
                    <a:pt x="67723" y="78010"/>
                    <a:pt x="76676" y="109061"/>
                    <a:pt x="105061" y="82677"/>
                  </a:cubicBezTo>
                  <a:lnTo>
                    <a:pt x="107442" y="82677"/>
                  </a:lnTo>
                  <a:cubicBezTo>
                    <a:pt x="104680" y="91345"/>
                    <a:pt x="97155" y="95155"/>
                    <a:pt x="92107" y="101537"/>
                  </a:cubicBezTo>
                  <a:close/>
                  <a:moveTo>
                    <a:pt x="87344" y="70866"/>
                  </a:moveTo>
                  <a:lnTo>
                    <a:pt x="84963" y="70866"/>
                  </a:lnTo>
                  <a:cubicBezTo>
                    <a:pt x="93440" y="64389"/>
                    <a:pt x="104108" y="72866"/>
                    <a:pt x="115729" y="69723"/>
                  </a:cubicBezTo>
                  <a:cubicBezTo>
                    <a:pt x="121253" y="70676"/>
                    <a:pt x="122968" y="69342"/>
                    <a:pt x="126397" y="64960"/>
                  </a:cubicBezTo>
                  <a:cubicBezTo>
                    <a:pt x="127921" y="65342"/>
                    <a:pt x="129540" y="65818"/>
                    <a:pt x="131159" y="66104"/>
                  </a:cubicBezTo>
                  <a:lnTo>
                    <a:pt x="131159" y="74390"/>
                  </a:lnTo>
                  <a:cubicBezTo>
                    <a:pt x="124206" y="84392"/>
                    <a:pt x="92297" y="76962"/>
                    <a:pt x="87439" y="70866"/>
                  </a:cubicBezTo>
                  <a:close/>
                  <a:moveTo>
                    <a:pt x="122872" y="103918"/>
                  </a:moveTo>
                  <a:cubicBezTo>
                    <a:pt x="121253" y="100394"/>
                    <a:pt x="119634" y="96965"/>
                    <a:pt x="118110" y="93345"/>
                  </a:cubicBezTo>
                  <a:cubicBezTo>
                    <a:pt x="118491" y="92202"/>
                    <a:pt x="118872" y="90964"/>
                    <a:pt x="119253" y="89821"/>
                  </a:cubicBezTo>
                  <a:cubicBezTo>
                    <a:pt x="128016" y="95631"/>
                    <a:pt x="143828" y="99060"/>
                    <a:pt x="154686" y="103918"/>
                  </a:cubicBezTo>
                  <a:cubicBezTo>
                    <a:pt x="155829" y="102775"/>
                    <a:pt x="157067" y="101537"/>
                    <a:pt x="158210" y="100394"/>
                  </a:cubicBezTo>
                  <a:cubicBezTo>
                    <a:pt x="149828" y="92297"/>
                    <a:pt x="136112" y="87916"/>
                    <a:pt x="119253" y="88678"/>
                  </a:cubicBezTo>
                  <a:cubicBezTo>
                    <a:pt x="119634" y="87440"/>
                    <a:pt x="120015" y="86201"/>
                    <a:pt x="120396" y="85058"/>
                  </a:cubicBezTo>
                  <a:cubicBezTo>
                    <a:pt x="127445" y="83915"/>
                    <a:pt x="134588" y="82677"/>
                    <a:pt x="141637" y="81534"/>
                  </a:cubicBezTo>
                  <a:cubicBezTo>
                    <a:pt x="149066" y="87535"/>
                    <a:pt x="156591" y="93440"/>
                    <a:pt x="164021" y="99251"/>
                  </a:cubicBezTo>
                  <a:cubicBezTo>
                    <a:pt x="152686" y="110395"/>
                    <a:pt x="137636" y="108014"/>
                    <a:pt x="122777" y="103918"/>
                  </a:cubicBezTo>
                  <a:close/>
                </a:path>
              </a:pathLst>
            </a:custGeom>
            <a:solidFill>
              <a:srgbClr val="261B62"/>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3431B97-CE39-854A-8687-2D7922FAAB37}"/>
                </a:ext>
              </a:extLst>
            </p:cNvPr>
            <p:cNvSpPr/>
            <p:nvPr/>
          </p:nvSpPr>
          <p:spPr>
            <a:xfrm>
              <a:off x="6350594" y="645948"/>
              <a:ext cx="438435" cy="536833"/>
            </a:xfrm>
            <a:custGeom>
              <a:avLst/>
              <a:gdLst>
                <a:gd name="connsiteX0" fmla="*/ 438055 w 438435"/>
                <a:gd name="connsiteY0" fmla="*/ 223266 h 536833"/>
                <a:gd name="connsiteX1" fmla="*/ 438436 w 438435"/>
                <a:gd name="connsiteY1" fmla="*/ 193643 h 536833"/>
                <a:gd name="connsiteX2" fmla="*/ 420529 w 438435"/>
                <a:gd name="connsiteY2" fmla="*/ 177165 h 536833"/>
                <a:gd name="connsiteX3" fmla="*/ 298323 w 438435"/>
                <a:gd name="connsiteY3" fmla="*/ 177165 h 536833"/>
                <a:gd name="connsiteX4" fmla="*/ 270320 w 438435"/>
                <a:gd name="connsiteY4" fmla="*/ 247840 h 536833"/>
                <a:gd name="connsiteX5" fmla="*/ 237268 w 438435"/>
                <a:gd name="connsiteY5" fmla="*/ 176975 h 536833"/>
                <a:gd name="connsiteX6" fmla="*/ 220123 w 438435"/>
                <a:gd name="connsiteY6" fmla="*/ 163163 h 536833"/>
                <a:gd name="connsiteX7" fmla="*/ 249746 w 438435"/>
                <a:gd name="connsiteY7" fmla="*/ 163163 h 536833"/>
                <a:gd name="connsiteX8" fmla="*/ 249460 w 438435"/>
                <a:gd name="connsiteY8" fmla="*/ 115919 h 536833"/>
                <a:gd name="connsiteX9" fmla="*/ 292608 w 438435"/>
                <a:gd name="connsiteY9" fmla="*/ 115919 h 536833"/>
                <a:gd name="connsiteX10" fmla="*/ 291560 w 438435"/>
                <a:gd name="connsiteY10" fmla="*/ 65913 h 536833"/>
                <a:gd name="connsiteX11" fmla="*/ 273653 w 438435"/>
                <a:gd name="connsiteY11" fmla="*/ 44005 h 536833"/>
                <a:gd name="connsiteX12" fmla="*/ 251460 w 438435"/>
                <a:gd name="connsiteY12" fmla="*/ 44005 h 536833"/>
                <a:gd name="connsiteX13" fmla="*/ 251460 w 438435"/>
                <a:gd name="connsiteY13" fmla="*/ 22765 h 536833"/>
                <a:gd name="connsiteX14" fmla="*/ 234220 w 438435"/>
                <a:gd name="connsiteY14" fmla="*/ 0 h 536833"/>
                <a:gd name="connsiteX15" fmla="*/ 180880 w 438435"/>
                <a:gd name="connsiteY15" fmla="*/ 190 h 536833"/>
                <a:gd name="connsiteX16" fmla="*/ 180594 w 438435"/>
                <a:gd name="connsiteY16" fmla="*/ 44005 h 536833"/>
                <a:gd name="connsiteX17" fmla="*/ 138589 w 438435"/>
                <a:gd name="connsiteY17" fmla="*/ 44005 h 536833"/>
                <a:gd name="connsiteX18" fmla="*/ 138589 w 438435"/>
                <a:gd name="connsiteY18" fmla="*/ 100489 h 536833"/>
                <a:gd name="connsiteX19" fmla="*/ 153829 w 438435"/>
                <a:gd name="connsiteY19" fmla="*/ 116777 h 536833"/>
                <a:gd name="connsiteX20" fmla="*/ 180308 w 438435"/>
                <a:gd name="connsiteY20" fmla="*/ 116777 h 536833"/>
                <a:gd name="connsiteX21" fmla="*/ 180308 w 438435"/>
                <a:gd name="connsiteY21" fmla="*/ 140779 h 536833"/>
                <a:gd name="connsiteX22" fmla="*/ 199358 w 438435"/>
                <a:gd name="connsiteY22" fmla="*/ 163163 h 536833"/>
                <a:gd name="connsiteX23" fmla="*/ 214979 w 438435"/>
                <a:gd name="connsiteY23" fmla="*/ 163163 h 536833"/>
                <a:gd name="connsiteX24" fmla="*/ 168783 w 438435"/>
                <a:gd name="connsiteY24" fmla="*/ 266510 h 536833"/>
                <a:gd name="connsiteX25" fmla="*/ 129921 w 438435"/>
                <a:gd name="connsiteY25" fmla="*/ 177070 h 536833"/>
                <a:gd name="connsiteX26" fmla="*/ 0 w 438435"/>
                <a:gd name="connsiteY26" fmla="*/ 177070 h 536833"/>
                <a:gd name="connsiteX27" fmla="*/ 0 w 438435"/>
                <a:gd name="connsiteY27" fmla="*/ 206026 h 536833"/>
                <a:gd name="connsiteX28" fmla="*/ 22289 w 438435"/>
                <a:gd name="connsiteY28" fmla="*/ 223171 h 536833"/>
                <a:gd name="connsiteX29" fmla="*/ 40481 w 438435"/>
                <a:gd name="connsiteY29" fmla="*/ 239839 h 536833"/>
                <a:gd name="connsiteX30" fmla="*/ 40862 w 438435"/>
                <a:gd name="connsiteY30" fmla="*/ 296894 h 536833"/>
                <a:gd name="connsiteX31" fmla="*/ 40862 w 438435"/>
                <a:gd name="connsiteY31" fmla="*/ 421958 h 536833"/>
                <a:gd name="connsiteX32" fmla="*/ 36576 w 438435"/>
                <a:gd name="connsiteY32" fmla="*/ 456248 h 536833"/>
                <a:gd name="connsiteX33" fmla="*/ 5715 w 438435"/>
                <a:gd name="connsiteY33" fmla="*/ 464820 h 536833"/>
                <a:gd name="connsiteX34" fmla="*/ 5715 w 438435"/>
                <a:gd name="connsiteY34" fmla="*/ 503777 h 536833"/>
                <a:gd name="connsiteX35" fmla="*/ 25241 w 438435"/>
                <a:gd name="connsiteY35" fmla="*/ 523589 h 536833"/>
                <a:gd name="connsiteX36" fmla="*/ 174879 w 438435"/>
                <a:gd name="connsiteY36" fmla="*/ 523589 h 536833"/>
                <a:gd name="connsiteX37" fmla="*/ 174879 w 438435"/>
                <a:gd name="connsiteY37" fmla="*/ 497300 h 536833"/>
                <a:gd name="connsiteX38" fmla="*/ 151638 w 438435"/>
                <a:gd name="connsiteY38" fmla="*/ 474631 h 536833"/>
                <a:gd name="connsiteX39" fmla="*/ 140684 w 438435"/>
                <a:gd name="connsiteY39" fmla="*/ 472535 h 536833"/>
                <a:gd name="connsiteX40" fmla="*/ 159925 w 438435"/>
                <a:gd name="connsiteY40" fmla="*/ 418910 h 536833"/>
                <a:gd name="connsiteX41" fmla="*/ 212598 w 438435"/>
                <a:gd name="connsiteY41" fmla="*/ 536829 h 536833"/>
                <a:gd name="connsiteX42" fmla="*/ 263462 w 438435"/>
                <a:gd name="connsiteY42" fmla="*/ 415004 h 536833"/>
                <a:gd name="connsiteX43" fmla="*/ 264414 w 438435"/>
                <a:gd name="connsiteY43" fmla="*/ 415004 h 536833"/>
                <a:gd name="connsiteX44" fmla="*/ 264414 w 438435"/>
                <a:gd name="connsiteY44" fmla="*/ 415004 h 536833"/>
                <a:gd name="connsiteX45" fmla="*/ 264414 w 438435"/>
                <a:gd name="connsiteY45" fmla="*/ 415004 h 536833"/>
                <a:gd name="connsiteX46" fmla="*/ 281750 w 438435"/>
                <a:gd name="connsiteY46" fmla="*/ 462058 h 536833"/>
                <a:gd name="connsiteX47" fmla="*/ 255175 w 438435"/>
                <a:gd name="connsiteY47" fmla="*/ 475012 h 536833"/>
                <a:gd name="connsiteX48" fmla="*/ 254889 w 438435"/>
                <a:gd name="connsiteY48" fmla="*/ 505206 h 536833"/>
                <a:gd name="connsiteX49" fmla="*/ 275939 w 438435"/>
                <a:gd name="connsiteY49" fmla="*/ 523399 h 536833"/>
                <a:gd name="connsiteX50" fmla="*/ 436150 w 438435"/>
                <a:gd name="connsiteY50" fmla="*/ 523399 h 536833"/>
                <a:gd name="connsiteX51" fmla="*/ 435959 w 438435"/>
                <a:gd name="connsiteY51" fmla="*/ 494919 h 536833"/>
                <a:gd name="connsiteX52" fmla="*/ 400622 w 438435"/>
                <a:gd name="connsiteY52" fmla="*/ 463963 h 536833"/>
                <a:gd name="connsiteX53" fmla="*/ 400622 w 438435"/>
                <a:gd name="connsiteY53" fmla="*/ 264890 h 536833"/>
                <a:gd name="connsiteX54" fmla="*/ 405575 w 438435"/>
                <a:gd name="connsiteY54" fmla="*/ 226409 h 536833"/>
                <a:gd name="connsiteX55" fmla="*/ 437674 w 438435"/>
                <a:gd name="connsiteY55" fmla="*/ 223076 h 536833"/>
                <a:gd name="connsiteX56" fmla="*/ 186214 w 438435"/>
                <a:gd name="connsiteY56" fmla="*/ 140779 h 536833"/>
                <a:gd name="connsiteX57" fmla="*/ 186214 w 438435"/>
                <a:gd name="connsiteY57" fmla="*/ 96679 h 536833"/>
                <a:gd name="connsiteX58" fmla="*/ 144399 w 438435"/>
                <a:gd name="connsiteY58" fmla="*/ 96679 h 536833"/>
                <a:gd name="connsiteX59" fmla="*/ 144399 w 438435"/>
                <a:gd name="connsiteY59" fmla="*/ 49720 h 536833"/>
                <a:gd name="connsiteX60" fmla="*/ 186214 w 438435"/>
                <a:gd name="connsiteY60" fmla="*/ 49720 h 536833"/>
                <a:gd name="connsiteX61" fmla="*/ 186214 w 438435"/>
                <a:gd name="connsiteY61" fmla="*/ 5524 h 536833"/>
                <a:gd name="connsiteX62" fmla="*/ 230315 w 438435"/>
                <a:gd name="connsiteY62" fmla="*/ 5524 h 536833"/>
                <a:gd name="connsiteX63" fmla="*/ 230315 w 438435"/>
                <a:gd name="connsiteY63" fmla="*/ 49720 h 536833"/>
                <a:gd name="connsiteX64" fmla="*/ 270701 w 438435"/>
                <a:gd name="connsiteY64" fmla="*/ 49720 h 536833"/>
                <a:gd name="connsiteX65" fmla="*/ 270701 w 438435"/>
                <a:gd name="connsiteY65" fmla="*/ 96774 h 536833"/>
                <a:gd name="connsiteX66" fmla="*/ 230315 w 438435"/>
                <a:gd name="connsiteY66" fmla="*/ 96774 h 536833"/>
                <a:gd name="connsiteX67" fmla="*/ 230315 w 438435"/>
                <a:gd name="connsiteY67" fmla="*/ 140875 h 536833"/>
                <a:gd name="connsiteX68" fmla="*/ 186214 w 438435"/>
                <a:gd name="connsiteY68" fmla="*/ 140875 h 536833"/>
                <a:gd name="connsiteX69" fmla="*/ 203454 w 438435"/>
                <a:gd name="connsiteY69" fmla="*/ 497681 h 536833"/>
                <a:gd name="connsiteX70" fmla="*/ 202502 w 438435"/>
                <a:gd name="connsiteY70" fmla="*/ 497681 h 536833"/>
                <a:gd name="connsiteX71" fmla="*/ 78772 w 438435"/>
                <a:gd name="connsiteY71" fmla="*/ 221456 h 536833"/>
                <a:gd name="connsiteX72" fmla="*/ 76867 w 438435"/>
                <a:gd name="connsiteY72" fmla="*/ 220504 h 536833"/>
                <a:gd name="connsiteX73" fmla="*/ 76867 w 438435"/>
                <a:gd name="connsiteY73" fmla="*/ 471487 h 536833"/>
                <a:gd name="connsiteX74" fmla="*/ 133541 w 438435"/>
                <a:gd name="connsiteY74" fmla="*/ 360617 h 536833"/>
                <a:gd name="connsiteX75" fmla="*/ 149733 w 438435"/>
                <a:gd name="connsiteY75" fmla="*/ 396907 h 536833"/>
                <a:gd name="connsiteX76" fmla="*/ 128778 w 438435"/>
                <a:gd name="connsiteY76" fmla="*/ 437198 h 536833"/>
                <a:gd name="connsiteX77" fmla="*/ 129731 w 438435"/>
                <a:gd name="connsiteY77" fmla="*/ 480536 h 536833"/>
                <a:gd name="connsiteX78" fmla="*/ 148304 w 438435"/>
                <a:gd name="connsiteY78" fmla="*/ 482156 h 536833"/>
                <a:gd name="connsiteX79" fmla="*/ 148304 w 438435"/>
                <a:gd name="connsiteY79" fmla="*/ 497681 h 536833"/>
                <a:gd name="connsiteX80" fmla="*/ 13335 w 438435"/>
                <a:gd name="connsiteY80" fmla="*/ 497777 h 536833"/>
                <a:gd name="connsiteX81" fmla="*/ 13335 w 438435"/>
                <a:gd name="connsiteY81" fmla="*/ 471583 h 536833"/>
                <a:gd name="connsiteX82" fmla="*/ 48387 w 438435"/>
                <a:gd name="connsiteY82" fmla="*/ 443294 h 536833"/>
                <a:gd name="connsiteX83" fmla="*/ 48197 w 438435"/>
                <a:gd name="connsiteY83" fmla="*/ 282893 h 536833"/>
                <a:gd name="connsiteX84" fmla="*/ 44291 w 438435"/>
                <a:gd name="connsiteY84" fmla="*/ 219837 h 536833"/>
                <a:gd name="connsiteX85" fmla="*/ 9716 w 438435"/>
                <a:gd name="connsiteY85" fmla="*/ 206311 h 536833"/>
                <a:gd name="connsiteX86" fmla="*/ 9811 w 438435"/>
                <a:gd name="connsiteY86" fmla="*/ 184976 h 536833"/>
                <a:gd name="connsiteX87" fmla="*/ 113157 w 438435"/>
                <a:gd name="connsiteY87" fmla="*/ 184976 h 536833"/>
                <a:gd name="connsiteX88" fmla="*/ 211265 w 438435"/>
                <a:gd name="connsiteY88" fmla="*/ 413766 h 536833"/>
                <a:gd name="connsiteX89" fmla="*/ 227171 w 438435"/>
                <a:gd name="connsiteY89" fmla="*/ 378428 h 536833"/>
                <a:gd name="connsiteX90" fmla="*/ 249650 w 438435"/>
                <a:gd name="connsiteY90" fmla="*/ 378428 h 536833"/>
                <a:gd name="connsiteX91" fmla="*/ 251460 w 438435"/>
                <a:gd name="connsiteY91" fmla="*/ 380810 h 536833"/>
                <a:gd name="connsiteX92" fmla="*/ 203454 w 438435"/>
                <a:gd name="connsiteY92" fmla="*/ 497872 h 536833"/>
                <a:gd name="connsiteX93" fmla="*/ 129921 w 438435"/>
                <a:gd name="connsiteY93" fmla="*/ 350710 h 536833"/>
                <a:gd name="connsiteX94" fmla="*/ 98965 w 438435"/>
                <a:gd name="connsiteY94" fmla="*/ 412147 h 536833"/>
                <a:gd name="connsiteX95" fmla="*/ 99822 w 438435"/>
                <a:gd name="connsiteY95" fmla="*/ 284702 h 536833"/>
                <a:gd name="connsiteX96" fmla="*/ 129921 w 438435"/>
                <a:gd name="connsiteY96" fmla="*/ 350710 h 536833"/>
                <a:gd name="connsiteX97" fmla="*/ 198215 w 438435"/>
                <a:gd name="connsiteY97" fmla="*/ 330708 h 536833"/>
                <a:gd name="connsiteX98" fmla="*/ 214979 w 438435"/>
                <a:gd name="connsiteY98" fmla="*/ 299085 h 536833"/>
                <a:gd name="connsiteX99" fmla="*/ 229267 w 438435"/>
                <a:gd name="connsiteY99" fmla="*/ 331280 h 536833"/>
                <a:gd name="connsiteX100" fmla="*/ 198215 w 438435"/>
                <a:gd name="connsiteY100" fmla="*/ 330803 h 536833"/>
                <a:gd name="connsiteX101" fmla="*/ 398145 w 438435"/>
                <a:gd name="connsiteY101" fmla="*/ 497681 h 536833"/>
                <a:gd name="connsiteX102" fmla="*/ 264128 w 438435"/>
                <a:gd name="connsiteY102" fmla="*/ 497681 h 536833"/>
                <a:gd name="connsiteX103" fmla="*/ 264128 w 438435"/>
                <a:gd name="connsiteY103" fmla="*/ 481965 h 536833"/>
                <a:gd name="connsiteX104" fmla="*/ 287846 w 438435"/>
                <a:gd name="connsiteY104" fmla="*/ 470916 h 536833"/>
                <a:gd name="connsiteX105" fmla="*/ 283655 w 438435"/>
                <a:gd name="connsiteY105" fmla="*/ 430149 h 536833"/>
                <a:gd name="connsiteX106" fmla="*/ 248698 w 438435"/>
                <a:gd name="connsiteY106" fmla="*/ 357950 h 536833"/>
                <a:gd name="connsiteX107" fmla="*/ 209836 w 438435"/>
                <a:gd name="connsiteY107" fmla="*/ 357950 h 536833"/>
                <a:gd name="connsiteX108" fmla="*/ 201454 w 438435"/>
                <a:gd name="connsiteY108" fmla="*/ 338519 h 536833"/>
                <a:gd name="connsiteX109" fmla="*/ 240697 w 438435"/>
                <a:gd name="connsiteY109" fmla="*/ 338519 h 536833"/>
                <a:gd name="connsiteX110" fmla="*/ 209741 w 438435"/>
                <a:gd name="connsiteY110" fmla="*/ 266700 h 536833"/>
                <a:gd name="connsiteX111" fmla="*/ 187833 w 438435"/>
                <a:gd name="connsiteY111" fmla="*/ 309467 h 536833"/>
                <a:gd name="connsiteX112" fmla="*/ 174308 w 438435"/>
                <a:gd name="connsiteY112" fmla="*/ 277940 h 536833"/>
                <a:gd name="connsiteX113" fmla="*/ 217551 w 438435"/>
                <a:gd name="connsiteY113" fmla="*/ 177165 h 536833"/>
                <a:gd name="connsiteX114" fmla="*/ 312801 w 438435"/>
                <a:gd name="connsiteY114" fmla="*/ 383572 h 536833"/>
                <a:gd name="connsiteX115" fmla="*/ 398145 w 438435"/>
                <a:gd name="connsiteY115" fmla="*/ 470821 h 536833"/>
                <a:gd name="connsiteX116" fmla="*/ 398145 w 438435"/>
                <a:gd name="connsiteY116" fmla="*/ 497681 h 536833"/>
                <a:gd name="connsiteX117" fmla="*/ 313563 w 438435"/>
                <a:gd name="connsiteY117" fmla="*/ 341852 h 536833"/>
                <a:gd name="connsiteX118" fmla="*/ 304991 w 438435"/>
                <a:gd name="connsiteY118" fmla="*/ 321755 h 536833"/>
                <a:gd name="connsiteX119" fmla="*/ 313754 w 438435"/>
                <a:gd name="connsiteY119" fmla="*/ 294323 h 536833"/>
                <a:gd name="connsiteX120" fmla="*/ 313373 w 438435"/>
                <a:gd name="connsiteY120" fmla="*/ 329184 h 536833"/>
                <a:gd name="connsiteX121" fmla="*/ 313563 w 438435"/>
                <a:gd name="connsiteY121" fmla="*/ 341852 h 536833"/>
                <a:gd name="connsiteX122" fmla="*/ 384048 w 438435"/>
                <a:gd name="connsiteY122" fmla="*/ 214884 h 536833"/>
                <a:gd name="connsiteX123" fmla="*/ 377952 w 438435"/>
                <a:gd name="connsiteY123" fmla="*/ 269367 h 536833"/>
                <a:gd name="connsiteX124" fmla="*/ 377952 w 438435"/>
                <a:gd name="connsiteY124" fmla="*/ 458343 h 536833"/>
                <a:gd name="connsiteX125" fmla="*/ 343853 w 438435"/>
                <a:gd name="connsiteY125" fmla="*/ 411099 h 536833"/>
                <a:gd name="connsiteX126" fmla="*/ 320516 w 438435"/>
                <a:gd name="connsiteY126" fmla="*/ 358521 h 536833"/>
                <a:gd name="connsiteX127" fmla="*/ 320516 w 438435"/>
                <a:gd name="connsiteY127" fmla="*/ 216599 h 536833"/>
                <a:gd name="connsiteX128" fmla="*/ 318611 w 438435"/>
                <a:gd name="connsiteY128" fmla="*/ 216599 h 536833"/>
                <a:gd name="connsiteX129" fmla="*/ 289179 w 438435"/>
                <a:gd name="connsiteY129" fmla="*/ 290608 h 536833"/>
                <a:gd name="connsiteX130" fmla="*/ 275368 w 438435"/>
                <a:gd name="connsiteY130" fmla="*/ 258699 h 536833"/>
                <a:gd name="connsiteX131" fmla="*/ 304133 w 438435"/>
                <a:gd name="connsiteY131" fmla="*/ 184880 h 536833"/>
                <a:gd name="connsiteX132" fmla="*/ 414052 w 438435"/>
                <a:gd name="connsiteY132" fmla="*/ 184880 h 536833"/>
                <a:gd name="connsiteX133" fmla="*/ 414052 w 438435"/>
                <a:gd name="connsiteY133" fmla="*/ 206121 h 536833"/>
                <a:gd name="connsiteX134" fmla="*/ 384048 w 438435"/>
                <a:gd name="connsiteY134" fmla="*/ 214789 h 53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38435" h="536833">
                  <a:moveTo>
                    <a:pt x="438055" y="223266"/>
                  </a:moveTo>
                  <a:lnTo>
                    <a:pt x="438436" y="193643"/>
                  </a:lnTo>
                  <a:lnTo>
                    <a:pt x="420529" y="177165"/>
                  </a:lnTo>
                  <a:lnTo>
                    <a:pt x="298323" y="177165"/>
                  </a:lnTo>
                  <a:cubicBezTo>
                    <a:pt x="298323" y="177165"/>
                    <a:pt x="270320" y="247840"/>
                    <a:pt x="270320" y="247840"/>
                  </a:cubicBezTo>
                  <a:lnTo>
                    <a:pt x="237268" y="176975"/>
                  </a:lnTo>
                  <a:lnTo>
                    <a:pt x="220123" y="163163"/>
                  </a:lnTo>
                  <a:lnTo>
                    <a:pt x="249746" y="163163"/>
                  </a:lnTo>
                  <a:cubicBezTo>
                    <a:pt x="249365" y="147542"/>
                    <a:pt x="249746" y="131636"/>
                    <a:pt x="249460" y="115919"/>
                  </a:cubicBezTo>
                  <a:lnTo>
                    <a:pt x="292608" y="115919"/>
                  </a:lnTo>
                  <a:cubicBezTo>
                    <a:pt x="292322" y="99251"/>
                    <a:pt x="291941" y="82677"/>
                    <a:pt x="291560" y="65913"/>
                  </a:cubicBezTo>
                  <a:cubicBezTo>
                    <a:pt x="286798" y="60103"/>
                    <a:pt x="273653" y="44005"/>
                    <a:pt x="273653" y="44005"/>
                  </a:cubicBezTo>
                  <a:lnTo>
                    <a:pt x="251460" y="44005"/>
                  </a:lnTo>
                  <a:lnTo>
                    <a:pt x="251460" y="22765"/>
                  </a:lnTo>
                  <a:cubicBezTo>
                    <a:pt x="251460" y="22765"/>
                    <a:pt x="234220" y="0"/>
                    <a:pt x="234220" y="0"/>
                  </a:cubicBezTo>
                  <a:lnTo>
                    <a:pt x="180880" y="190"/>
                  </a:lnTo>
                  <a:lnTo>
                    <a:pt x="180594" y="44005"/>
                  </a:lnTo>
                  <a:lnTo>
                    <a:pt x="138589" y="44005"/>
                  </a:lnTo>
                  <a:lnTo>
                    <a:pt x="138589" y="100489"/>
                  </a:lnTo>
                  <a:cubicBezTo>
                    <a:pt x="143637" y="105918"/>
                    <a:pt x="148781" y="111347"/>
                    <a:pt x="153829" y="116777"/>
                  </a:cubicBezTo>
                  <a:lnTo>
                    <a:pt x="180308" y="116777"/>
                  </a:lnTo>
                  <a:lnTo>
                    <a:pt x="180308" y="140779"/>
                  </a:lnTo>
                  <a:cubicBezTo>
                    <a:pt x="180308" y="140779"/>
                    <a:pt x="199358" y="163163"/>
                    <a:pt x="199358" y="163163"/>
                  </a:cubicBezTo>
                  <a:lnTo>
                    <a:pt x="214979" y="163163"/>
                  </a:lnTo>
                  <a:lnTo>
                    <a:pt x="168783" y="266510"/>
                  </a:lnTo>
                  <a:lnTo>
                    <a:pt x="129921" y="177070"/>
                  </a:lnTo>
                  <a:lnTo>
                    <a:pt x="0" y="177070"/>
                  </a:lnTo>
                  <a:lnTo>
                    <a:pt x="0" y="206026"/>
                  </a:lnTo>
                  <a:cubicBezTo>
                    <a:pt x="0" y="206026"/>
                    <a:pt x="22289" y="223171"/>
                    <a:pt x="22289" y="223171"/>
                  </a:cubicBezTo>
                  <a:cubicBezTo>
                    <a:pt x="36386" y="225552"/>
                    <a:pt x="39910" y="233077"/>
                    <a:pt x="40481" y="239839"/>
                  </a:cubicBezTo>
                  <a:cubicBezTo>
                    <a:pt x="40481" y="297466"/>
                    <a:pt x="40862" y="297466"/>
                    <a:pt x="40862" y="296894"/>
                  </a:cubicBezTo>
                  <a:lnTo>
                    <a:pt x="40862" y="421958"/>
                  </a:lnTo>
                  <a:cubicBezTo>
                    <a:pt x="40862" y="459486"/>
                    <a:pt x="40672" y="451866"/>
                    <a:pt x="36576" y="456248"/>
                  </a:cubicBezTo>
                  <a:cubicBezTo>
                    <a:pt x="30194" y="463010"/>
                    <a:pt x="18955" y="465106"/>
                    <a:pt x="5715" y="464820"/>
                  </a:cubicBezTo>
                  <a:lnTo>
                    <a:pt x="5715" y="503777"/>
                  </a:lnTo>
                  <a:cubicBezTo>
                    <a:pt x="5715" y="503777"/>
                    <a:pt x="25241" y="523589"/>
                    <a:pt x="25241" y="523589"/>
                  </a:cubicBezTo>
                  <a:lnTo>
                    <a:pt x="174879" y="523589"/>
                  </a:lnTo>
                  <a:lnTo>
                    <a:pt x="174879" y="497300"/>
                  </a:lnTo>
                  <a:cubicBezTo>
                    <a:pt x="174879" y="497300"/>
                    <a:pt x="151638" y="474631"/>
                    <a:pt x="151638" y="474631"/>
                  </a:cubicBezTo>
                  <a:cubicBezTo>
                    <a:pt x="146399" y="474821"/>
                    <a:pt x="142589" y="474250"/>
                    <a:pt x="140684" y="472535"/>
                  </a:cubicBezTo>
                  <a:cubicBezTo>
                    <a:pt x="134398" y="460724"/>
                    <a:pt x="159925" y="419481"/>
                    <a:pt x="159925" y="418910"/>
                  </a:cubicBezTo>
                  <a:cubicBezTo>
                    <a:pt x="159925" y="418910"/>
                    <a:pt x="211931" y="536258"/>
                    <a:pt x="212598" y="536829"/>
                  </a:cubicBezTo>
                  <a:cubicBezTo>
                    <a:pt x="212598" y="537591"/>
                    <a:pt x="248793" y="451104"/>
                    <a:pt x="263462" y="415004"/>
                  </a:cubicBezTo>
                  <a:lnTo>
                    <a:pt x="264414" y="415004"/>
                  </a:lnTo>
                  <a:cubicBezTo>
                    <a:pt x="264033" y="414433"/>
                    <a:pt x="264033" y="414433"/>
                    <a:pt x="264414" y="415004"/>
                  </a:cubicBezTo>
                  <a:lnTo>
                    <a:pt x="264414" y="415004"/>
                  </a:lnTo>
                  <a:cubicBezTo>
                    <a:pt x="266795" y="418910"/>
                    <a:pt x="285179" y="448818"/>
                    <a:pt x="281750" y="462058"/>
                  </a:cubicBezTo>
                  <a:cubicBezTo>
                    <a:pt x="277559" y="472345"/>
                    <a:pt x="266605" y="473488"/>
                    <a:pt x="255175" y="475012"/>
                  </a:cubicBezTo>
                  <a:lnTo>
                    <a:pt x="254889" y="505206"/>
                  </a:lnTo>
                  <a:cubicBezTo>
                    <a:pt x="261938" y="511302"/>
                    <a:pt x="268891" y="517398"/>
                    <a:pt x="275939" y="523399"/>
                  </a:cubicBezTo>
                  <a:lnTo>
                    <a:pt x="436150" y="523399"/>
                  </a:lnTo>
                  <a:lnTo>
                    <a:pt x="435959" y="494919"/>
                  </a:lnTo>
                  <a:lnTo>
                    <a:pt x="400622" y="463963"/>
                  </a:lnTo>
                  <a:cubicBezTo>
                    <a:pt x="399383" y="358807"/>
                    <a:pt x="400622" y="265938"/>
                    <a:pt x="400622" y="264890"/>
                  </a:cubicBezTo>
                  <a:cubicBezTo>
                    <a:pt x="400622" y="244316"/>
                    <a:pt x="399955" y="231934"/>
                    <a:pt x="405575" y="226409"/>
                  </a:cubicBezTo>
                  <a:cubicBezTo>
                    <a:pt x="410337" y="221647"/>
                    <a:pt x="425863" y="222885"/>
                    <a:pt x="437674" y="223076"/>
                  </a:cubicBezTo>
                  <a:close/>
                  <a:moveTo>
                    <a:pt x="186214" y="140779"/>
                  </a:moveTo>
                  <a:lnTo>
                    <a:pt x="186214" y="96679"/>
                  </a:lnTo>
                  <a:lnTo>
                    <a:pt x="144399" y="96679"/>
                  </a:lnTo>
                  <a:lnTo>
                    <a:pt x="144399" y="49720"/>
                  </a:lnTo>
                  <a:lnTo>
                    <a:pt x="186214" y="49720"/>
                  </a:lnTo>
                  <a:lnTo>
                    <a:pt x="186214" y="5524"/>
                  </a:lnTo>
                  <a:lnTo>
                    <a:pt x="230315" y="5524"/>
                  </a:lnTo>
                  <a:lnTo>
                    <a:pt x="230315" y="49720"/>
                  </a:lnTo>
                  <a:lnTo>
                    <a:pt x="270701" y="49720"/>
                  </a:lnTo>
                  <a:lnTo>
                    <a:pt x="270701" y="96774"/>
                  </a:lnTo>
                  <a:lnTo>
                    <a:pt x="230315" y="96774"/>
                  </a:lnTo>
                  <a:lnTo>
                    <a:pt x="230315" y="140875"/>
                  </a:lnTo>
                  <a:lnTo>
                    <a:pt x="186214" y="140875"/>
                  </a:lnTo>
                  <a:close/>
                  <a:moveTo>
                    <a:pt x="203454" y="497681"/>
                  </a:moveTo>
                  <a:lnTo>
                    <a:pt x="202502" y="497681"/>
                  </a:lnTo>
                  <a:cubicBezTo>
                    <a:pt x="161258" y="405670"/>
                    <a:pt x="120015" y="313563"/>
                    <a:pt x="78772" y="221456"/>
                  </a:cubicBezTo>
                  <a:cubicBezTo>
                    <a:pt x="78200" y="221075"/>
                    <a:pt x="77533" y="220789"/>
                    <a:pt x="76867" y="220504"/>
                  </a:cubicBezTo>
                  <a:lnTo>
                    <a:pt x="76867" y="471487"/>
                  </a:lnTo>
                  <a:lnTo>
                    <a:pt x="133541" y="360617"/>
                  </a:lnTo>
                  <a:cubicBezTo>
                    <a:pt x="133541" y="360617"/>
                    <a:pt x="149733" y="396907"/>
                    <a:pt x="149733" y="396907"/>
                  </a:cubicBezTo>
                  <a:lnTo>
                    <a:pt x="128778" y="437198"/>
                  </a:lnTo>
                  <a:cubicBezTo>
                    <a:pt x="121253" y="453581"/>
                    <a:pt x="114205" y="469678"/>
                    <a:pt x="129731" y="480536"/>
                  </a:cubicBezTo>
                  <a:cubicBezTo>
                    <a:pt x="133445" y="482727"/>
                    <a:pt x="148304" y="482156"/>
                    <a:pt x="148304" y="482156"/>
                  </a:cubicBezTo>
                  <a:lnTo>
                    <a:pt x="148304" y="497681"/>
                  </a:lnTo>
                  <a:cubicBezTo>
                    <a:pt x="103156" y="497967"/>
                    <a:pt x="13335" y="497777"/>
                    <a:pt x="13335" y="497777"/>
                  </a:cubicBezTo>
                  <a:lnTo>
                    <a:pt x="13335" y="471583"/>
                  </a:lnTo>
                  <a:cubicBezTo>
                    <a:pt x="36862" y="471583"/>
                    <a:pt x="48197" y="460153"/>
                    <a:pt x="48387" y="443294"/>
                  </a:cubicBezTo>
                  <a:cubicBezTo>
                    <a:pt x="48387" y="440531"/>
                    <a:pt x="48197" y="282893"/>
                    <a:pt x="48197" y="282893"/>
                  </a:cubicBezTo>
                  <a:cubicBezTo>
                    <a:pt x="48387" y="253556"/>
                    <a:pt x="49149" y="228124"/>
                    <a:pt x="44291" y="219837"/>
                  </a:cubicBezTo>
                  <a:cubicBezTo>
                    <a:pt x="39053" y="210693"/>
                    <a:pt x="24479" y="206216"/>
                    <a:pt x="9716" y="206311"/>
                  </a:cubicBezTo>
                  <a:cubicBezTo>
                    <a:pt x="9335" y="200215"/>
                    <a:pt x="10097" y="191072"/>
                    <a:pt x="9811" y="184976"/>
                  </a:cubicBezTo>
                  <a:cubicBezTo>
                    <a:pt x="98489" y="185452"/>
                    <a:pt x="111728" y="184976"/>
                    <a:pt x="113157" y="184976"/>
                  </a:cubicBezTo>
                  <a:cubicBezTo>
                    <a:pt x="144494" y="257842"/>
                    <a:pt x="179832" y="340900"/>
                    <a:pt x="211265" y="413766"/>
                  </a:cubicBezTo>
                  <a:lnTo>
                    <a:pt x="227171" y="378428"/>
                  </a:lnTo>
                  <a:lnTo>
                    <a:pt x="249650" y="378428"/>
                  </a:lnTo>
                  <a:cubicBezTo>
                    <a:pt x="250317" y="379381"/>
                    <a:pt x="250889" y="379857"/>
                    <a:pt x="251460" y="380810"/>
                  </a:cubicBezTo>
                  <a:cubicBezTo>
                    <a:pt x="235458" y="419767"/>
                    <a:pt x="219456" y="458819"/>
                    <a:pt x="203454" y="497872"/>
                  </a:cubicBezTo>
                  <a:close/>
                  <a:moveTo>
                    <a:pt x="129921" y="350710"/>
                  </a:moveTo>
                  <a:cubicBezTo>
                    <a:pt x="129921" y="350710"/>
                    <a:pt x="99536" y="411861"/>
                    <a:pt x="98965" y="412147"/>
                  </a:cubicBezTo>
                  <a:lnTo>
                    <a:pt x="99822" y="284702"/>
                  </a:lnTo>
                  <a:lnTo>
                    <a:pt x="129921" y="350710"/>
                  </a:lnTo>
                  <a:close/>
                  <a:moveTo>
                    <a:pt x="198215" y="330708"/>
                  </a:moveTo>
                  <a:lnTo>
                    <a:pt x="214979" y="299085"/>
                  </a:lnTo>
                  <a:cubicBezTo>
                    <a:pt x="220123" y="309277"/>
                    <a:pt x="229267" y="330899"/>
                    <a:pt x="229267" y="331280"/>
                  </a:cubicBezTo>
                  <a:cubicBezTo>
                    <a:pt x="229267" y="331280"/>
                    <a:pt x="198787" y="330708"/>
                    <a:pt x="198215" y="330803"/>
                  </a:cubicBezTo>
                  <a:close/>
                  <a:moveTo>
                    <a:pt x="398145" y="497681"/>
                  </a:moveTo>
                  <a:lnTo>
                    <a:pt x="264128" y="497681"/>
                  </a:lnTo>
                  <a:cubicBezTo>
                    <a:pt x="264128" y="497681"/>
                    <a:pt x="264128" y="481965"/>
                    <a:pt x="264128" y="481965"/>
                  </a:cubicBezTo>
                  <a:cubicBezTo>
                    <a:pt x="276797" y="479679"/>
                    <a:pt x="280988" y="479870"/>
                    <a:pt x="287846" y="470916"/>
                  </a:cubicBezTo>
                  <a:cubicBezTo>
                    <a:pt x="293561" y="464344"/>
                    <a:pt x="293942" y="450247"/>
                    <a:pt x="283655" y="430149"/>
                  </a:cubicBezTo>
                  <a:lnTo>
                    <a:pt x="248698" y="357950"/>
                  </a:lnTo>
                  <a:lnTo>
                    <a:pt x="209836" y="357950"/>
                  </a:lnTo>
                  <a:cubicBezTo>
                    <a:pt x="209836" y="357950"/>
                    <a:pt x="204026" y="344900"/>
                    <a:pt x="201454" y="338519"/>
                  </a:cubicBezTo>
                  <a:lnTo>
                    <a:pt x="240697" y="338519"/>
                  </a:lnTo>
                  <a:cubicBezTo>
                    <a:pt x="240697" y="338519"/>
                    <a:pt x="209741" y="266510"/>
                    <a:pt x="209741" y="266700"/>
                  </a:cubicBezTo>
                  <a:lnTo>
                    <a:pt x="187833" y="309467"/>
                  </a:lnTo>
                  <a:cubicBezTo>
                    <a:pt x="187833" y="309467"/>
                    <a:pt x="174308" y="277940"/>
                    <a:pt x="174308" y="277940"/>
                  </a:cubicBezTo>
                  <a:cubicBezTo>
                    <a:pt x="174308" y="277940"/>
                    <a:pt x="217361" y="178975"/>
                    <a:pt x="217551" y="177165"/>
                  </a:cubicBezTo>
                  <a:cubicBezTo>
                    <a:pt x="217837" y="177165"/>
                    <a:pt x="281083" y="314135"/>
                    <a:pt x="312801" y="383572"/>
                  </a:cubicBezTo>
                  <a:cubicBezTo>
                    <a:pt x="332518" y="423482"/>
                    <a:pt x="338709" y="471392"/>
                    <a:pt x="398145" y="470821"/>
                  </a:cubicBezTo>
                  <a:lnTo>
                    <a:pt x="398145" y="497681"/>
                  </a:lnTo>
                  <a:close/>
                  <a:moveTo>
                    <a:pt x="313563" y="341852"/>
                  </a:moveTo>
                  <a:cubicBezTo>
                    <a:pt x="309658" y="332423"/>
                    <a:pt x="304991" y="321755"/>
                    <a:pt x="304991" y="321755"/>
                  </a:cubicBezTo>
                  <a:lnTo>
                    <a:pt x="313754" y="294323"/>
                  </a:lnTo>
                  <a:lnTo>
                    <a:pt x="313373" y="329184"/>
                  </a:lnTo>
                  <a:cubicBezTo>
                    <a:pt x="313373" y="329184"/>
                    <a:pt x="313373" y="342138"/>
                    <a:pt x="313563" y="341852"/>
                  </a:cubicBezTo>
                  <a:close/>
                  <a:moveTo>
                    <a:pt x="384048" y="214884"/>
                  </a:moveTo>
                  <a:cubicBezTo>
                    <a:pt x="374904" y="224218"/>
                    <a:pt x="377952" y="239078"/>
                    <a:pt x="377952" y="269367"/>
                  </a:cubicBezTo>
                  <a:lnTo>
                    <a:pt x="377952" y="458343"/>
                  </a:lnTo>
                  <a:cubicBezTo>
                    <a:pt x="357950" y="453390"/>
                    <a:pt x="351854" y="428244"/>
                    <a:pt x="343853" y="411099"/>
                  </a:cubicBezTo>
                  <a:cubicBezTo>
                    <a:pt x="335756" y="394145"/>
                    <a:pt x="328517" y="375476"/>
                    <a:pt x="320516" y="358521"/>
                  </a:cubicBezTo>
                  <a:lnTo>
                    <a:pt x="320516" y="216599"/>
                  </a:lnTo>
                  <a:lnTo>
                    <a:pt x="318611" y="216599"/>
                  </a:lnTo>
                  <a:cubicBezTo>
                    <a:pt x="308705" y="238982"/>
                    <a:pt x="289560" y="290036"/>
                    <a:pt x="289179" y="290608"/>
                  </a:cubicBezTo>
                  <a:cubicBezTo>
                    <a:pt x="284988" y="281654"/>
                    <a:pt x="279559" y="267748"/>
                    <a:pt x="275368" y="258699"/>
                  </a:cubicBezTo>
                  <a:cubicBezTo>
                    <a:pt x="275368" y="258699"/>
                    <a:pt x="304133" y="184880"/>
                    <a:pt x="304133" y="184880"/>
                  </a:cubicBezTo>
                  <a:lnTo>
                    <a:pt x="414052" y="184880"/>
                  </a:lnTo>
                  <a:cubicBezTo>
                    <a:pt x="414052" y="184880"/>
                    <a:pt x="414052" y="206121"/>
                    <a:pt x="414052" y="206121"/>
                  </a:cubicBezTo>
                  <a:cubicBezTo>
                    <a:pt x="414052" y="206121"/>
                    <a:pt x="395478" y="203263"/>
                    <a:pt x="384048" y="214789"/>
                  </a:cubicBezTo>
                  <a:close/>
                </a:path>
              </a:pathLst>
            </a:custGeom>
            <a:solidFill>
              <a:srgbClr val="261B62"/>
            </a:solidFill>
            <a:ln w="0" cap="flat">
              <a:noFill/>
              <a:prstDash val="solid"/>
              <a:miter/>
            </a:ln>
          </p:spPr>
          <p:txBody>
            <a:bodyPr rtlCol="0" anchor="ctr"/>
            <a:lstStyle/>
            <a:p>
              <a:endParaRPr lang="en-GB"/>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Placeholder 4" descr="A child standing in front of a whiteboard with her hands raised&#10;&#10;Description automatically generated">
            <a:extLst>
              <a:ext uri="{FF2B5EF4-FFF2-40B4-BE49-F238E27FC236}">
                <a16:creationId xmlns:a16="http://schemas.microsoft.com/office/drawing/2014/main" id="{B1E1DC00-1154-D82A-61CE-E78C4C422648}"/>
              </a:ext>
            </a:extLst>
          </p:cNvPr>
          <p:cNvPicPr>
            <a:picLocks noGrp="1" noChangeAspect="1"/>
          </p:cNvPicPr>
          <p:nvPr>
            <p:ph type="pic" sz="quarter" idx="11"/>
          </p:nvPr>
        </p:nvPicPr>
        <p:blipFill>
          <a:blip r:embed="rId2"/>
          <a:srcRect t="5693" b="5693"/>
          <a:stretch>
            <a:fillRect/>
          </a:stretch>
        </p:blipFill>
        <p:spPr>
          <a:xfrm>
            <a:off x="0" y="-149634"/>
            <a:ext cx="7556500" cy="4463999"/>
          </a:xfrm>
        </p:spPr>
      </p:pic>
      <p:sp>
        <p:nvSpPr>
          <p:cNvPr id="33" name="Content Placeholder 32">
            <a:extLst>
              <a:ext uri="{FF2B5EF4-FFF2-40B4-BE49-F238E27FC236}">
                <a16:creationId xmlns:a16="http://schemas.microsoft.com/office/drawing/2014/main" id="{9A053B6F-CAE5-449C-855C-D58F1DF94484}"/>
              </a:ext>
            </a:extLst>
          </p:cNvPr>
          <p:cNvSpPr>
            <a:spLocks noGrp="1"/>
          </p:cNvSpPr>
          <p:nvPr>
            <p:ph idx="12"/>
          </p:nvPr>
        </p:nvSpPr>
        <p:spPr>
          <a:xfrm>
            <a:off x="120650" y="7229028"/>
            <a:ext cx="7315200" cy="5769219"/>
          </a:xfrm>
        </p:spPr>
        <p:txBody>
          <a:bodyPr/>
          <a:lstStyle/>
          <a:p>
            <a:pPr lvl="1"/>
            <a:r>
              <a:rPr lang="en-GB" sz="1800" dirty="0"/>
              <a:t>The function of the post</a:t>
            </a:r>
          </a:p>
          <a:p>
            <a:pPr lvl="2">
              <a:defRPr/>
            </a:pPr>
            <a:r>
              <a:rPr kumimoji="0" lang="en-GB" sz="1450" b="0" i="0" u="none" strike="noStrike" kern="1200" cap="none" spc="50" normalizeH="0" baseline="0" noProof="0" dirty="0">
                <a:ln>
                  <a:noFill/>
                </a:ln>
                <a:solidFill>
                  <a:prstClr val="white"/>
                </a:solidFill>
                <a:effectLst/>
                <a:uLnTx/>
                <a:uFillTx/>
                <a:latin typeface="Guardian Sans Narrow Light"/>
                <a:ea typeface="+mn-ea"/>
                <a:cs typeface="+mn-cs"/>
              </a:rPr>
              <a:t>Our Assistant role is a hands-on, busy role at the heart of our Marketing and Admissions function. Reporting to the Head of Marketing &amp; Admissions, they work </a:t>
            </a:r>
            <a:r>
              <a:rPr lang="en-GB" sz="1450" dirty="0">
                <a:solidFill>
                  <a:prstClr val="white"/>
                </a:solidFill>
              </a:rPr>
              <a:t>closely with colleagues across the School to support the department’s administration, facilitate our marketing, and support parents and prospective students through</a:t>
            </a:r>
            <a:r>
              <a:rPr lang="en-GB" sz="1450" dirty="0">
                <a:solidFill>
                  <a:prstClr val="white"/>
                </a:solidFill>
                <a:latin typeface="Guardian Sans Narrow Light"/>
              </a:rPr>
              <a:t> our admissions process.</a:t>
            </a:r>
            <a:endParaRPr kumimoji="0" lang="en-GB" sz="1450" b="0" i="0" u="none" strike="noStrike" kern="1200" cap="none" spc="50" normalizeH="0" baseline="0" noProof="0" dirty="0">
              <a:ln>
                <a:noFill/>
              </a:ln>
              <a:solidFill>
                <a:prstClr val="white"/>
              </a:solidFill>
              <a:effectLst/>
              <a:uLnTx/>
              <a:uFillTx/>
              <a:latin typeface="Guardian Sans Narrow Light"/>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1450" b="0" i="0" u="none" strike="noStrike" kern="1200" cap="none" spc="50" normalizeH="0" baseline="0" noProof="0" dirty="0">
                <a:ln>
                  <a:noFill/>
                </a:ln>
                <a:solidFill>
                  <a:prstClr val="white"/>
                </a:solidFill>
                <a:effectLst/>
                <a:uLnTx/>
                <a:uFillTx/>
                <a:latin typeface="Guardian Sans Narrow Light"/>
                <a:ea typeface="+mn-ea"/>
                <a:cs typeface="+mn-cs"/>
              </a:rPr>
              <a:t>They will be relied upon to bring excellent transferable skills and to play an active, collaborative role within the team. In line with events across the School and the marketing priorities within the admissions cycle, they will be required to proactively support all areas of the department from communication to social media. </a:t>
            </a:r>
          </a:p>
          <a:p>
            <a:pPr lvl="2">
              <a:defRPr/>
            </a:pPr>
            <a:r>
              <a:rPr kumimoji="0" lang="en-GB" sz="1450" b="0" i="0" u="none" strike="noStrike" kern="1200" cap="none" spc="50" normalizeH="0" baseline="0" noProof="0" dirty="0">
                <a:ln>
                  <a:noFill/>
                </a:ln>
                <a:solidFill>
                  <a:prstClr val="white"/>
                </a:solidFill>
                <a:effectLst/>
                <a:uLnTx/>
                <a:uFillTx/>
                <a:latin typeface="Guardian Sans Narrow Light"/>
                <a:ea typeface="+mn-ea"/>
                <a:cs typeface="+mn-cs"/>
              </a:rPr>
              <a:t>This role will suit someone who is immersed in a </a:t>
            </a:r>
            <a:r>
              <a:rPr lang="en-GB" sz="1450" dirty="0">
                <a:solidFill>
                  <a:prstClr val="white"/>
                </a:solidFill>
              </a:rPr>
              <a:t>customer service-led environment, understands the importance of a school's admissions process, can champion the school’s ethos and can balance priorities in a fast-paced </a:t>
            </a:r>
            <a:r>
              <a:rPr kumimoji="0" lang="en-GB" sz="1450" b="0" i="0" u="none" strike="noStrike" kern="1200" cap="none" spc="50" normalizeH="0" baseline="0" noProof="0" dirty="0">
                <a:ln>
                  <a:noFill/>
                </a:ln>
                <a:solidFill>
                  <a:prstClr val="white"/>
                </a:solidFill>
                <a:effectLst/>
                <a:uLnTx/>
                <a:uFillTx/>
                <a:latin typeface="Guardian Sans Narrow Light"/>
                <a:ea typeface="+mn-ea"/>
                <a:cs typeface="+mn-cs"/>
              </a:rPr>
              <a:t>office. </a:t>
            </a:r>
          </a:p>
          <a:p>
            <a:pPr lvl="2"/>
            <a:endParaRPr lang="en-GB" sz="1750" dirty="0"/>
          </a:p>
          <a:p>
            <a:pPr lvl="2"/>
            <a:endParaRPr lang="en-US" sz="1750" dirty="0"/>
          </a:p>
          <a:p>
            <a:pPr lvl="2" algn="just"/>
            <a:endParaRPr lang="en-GB" sz="1200" dirty="0"/>
          </a:p>
        </p:txBody>
      </p:sp>
      <p:sp>
        <p:nvSpPr>
          <p:cNvPr id="2" name="Content Placeholder 11">
            <a:extLst>
              <a:ext uri="{FF2B5EF4-FFF2-40B4-BE49-F238E27FC236}">
                <a16:creationId xmlns:a16="http://schemas.microsoft.com/office/drawing/2014/main" id="{7A0F2003-681F-6412-6166-548444FA9A44}"/>
              </a:ext>
            </a:extLst>
          </p:cNvPr>
          <p:cNvSpPr>
            <a:spLocks noGrp="1"/>
          </p:cNvSpPr>
          <p:nvPr>
            <p:ph idx="1"/>
          </p:nvPr>
        </p:nvSpPr>
        <p:spPr>
          <a:xfrm>
            <a:off x="308769" y="5011285"/>
            <a:ext cx="3160711" cy="2014738"/>
          </a:xfrm>
        </p:spPr>
        <p:txBody>
          <a:bodyPr/>
          <a:lstStyle/>
          <a:p>
            <a:pPr lvl="1"/>
            <a:r>
              <a:rPr lang="en-GB" sz="2000" dirty="0"/>
              <a:t>Position Title</a:t>
            </a:r>
          </a:p>
          <a:p>
            <a:endParaRPr lang="en-GB" sz="100" b="1" dirty="0">
              <a:solidFill>
                <a:schemeClr val="tx2">
                  <a:lumMod val="60000"/>
                  <a:lumOff val="40000"/>
                </a:schemeClr>
              </a:solidFill>
              <a:latin typeface="Guardian Sans Narrow Medium" panose="020B0603030202060203" pitchFamily="34" charset="0"/>
            </a:endParaRPr>
          </a:p>
          <a:p>
            <a:r>
              <a:rPr lang="en-GB" sz="3600" dirty="0"/>
              <a:t>Marketing &amp; Admissions Assistant</a:t>
            </a:r>
          </a:p>
          <a:p>
            <a:endParaRPr lang="en-GB" sz="1800" dirty="0"/>
          </a:p>
          <a:p>
            <a:endParaRPr lang="en-GB" sz="1800" dirty="0"/>
          </a:p>
        </p:txBody>
      </p:sp>
      <p:cxnSp>
        <p:nvCxnSpPr>
          <p:cNvPr id="6" name="Straight Connector 5">
            <a:extLst>
              <a:ext uri="{FF2B5EF4-FFF2-40B4-BE49-F238E27FC236}">
                <a16:creationId xmlns:a16="http://schemas.microsoft.com/office/drawing/2014/main" id="{A7B5D3F0-12E9-64CE-B784-B04FD7A1EF10}"/>
              </a:ext>
            </a:extLst>
          </p:cNvPr>
          <p:cNvCxnSpPr/>
          <p:nvPr/>
        </p:nvCxnSpPr>
        <p:spPr>
          <a:xfrm>
            <a:off x="0" y="7167716"/>
            <a:ext cx="7556500" cy="0"/>
          </a:xfrm>
          <a:prstGeom prst="line">
            <a:avLst/>
          </a:prstGeom>
          <a:ln w="5715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5D7D008-E147-AD3E-515A-EEC1020DB8A6}"/>
              </a:ext>
            </a:extLst>
          </p:cNvPr>
          <p:cNvCxnSpPr>
            <a:cxnSpLocks/>
          </p:cNvCxnSpPr>
          <p:nvPr/>
        </p:nvCxnSpPr>
        <p:spPr>
          <a:xfrm>
            <a:off x="3613355" y="4858759"/>
            <a:ext cx="0" cy="2308957"/>
          </a:xfrm>
          <a:prstGeom prst="line">
            <a:avLst/>
          </a:prstGeom>
          <a:ln w="5715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4337857-3A34-4587-4CEA-4642E0C48EA5}"/>
              </a:ext>
            </a:extLst>
          </p:cNvPr>
          <p:cNvCxnSpPr/>
          <p:nvPr/>
        </p:nvCxnSpPr>
        <p:spPr>
          <a:xfrm>
            <a:off x="0" y="4858759"/>
            <a:ext cx="7556500" cy="0"/>
          </a:xfrm>
          <a:prstGeom prst="line">
            <a:avLst/>
          </a:prstGeom>
          <a:ln w="5715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7" name="object 7"/>
          <p:cNvSpPr txBox="1">
            <a:spLocks noGrp="1"/>
          </p:cNvSpPr>
          <p:nvPr>
            <p:ph type="title"/>
          </p:nvPr>
        </p:nvSpPr>
        <p:spPr>
          <a:xfrm>
            <a:off x="0" y="4066760"/>
            <a:ext cx="4100052" cy="792000"/>
          </a:xfrm>
          <a:solidFill>
            <a:schemeClr val="accent2"/>
          </a:solidFill>
        </p:spPr>
        <p:txBody>
          <a:bodyPr vert="horz" lIns="540000" tIns="0" rIns="0" bIns="0" rtlCol="0" anchor="ctr">
            <a:noAutofit/>
          </a:bodyPr>
          <a:lstStyle/>
          <a:p>
            <a:r>
              <a:rPr lang="en-GB" sz="3000"/>
              <a:t>The Role</a:t>
            </a:r>
          </a:p>
        </p:txBody>
      </p:sp>
      <p:sp>
        <p:nvSpPr>
          <p:cNvPr id="3" name="Content Placeholder 11">
            <a:extLst>
              <a:ext uri="{FF2B5EF4-FFF2-40B4-BE49-F238E27FC236}">
                <a16:creationId xmlns:a16="http://schemas.microsoft.com/office/drawing/2014/main" id="{231EDA28-E37F-8DED-C786-84F2B82597D1}"/>
              </a:ext>
            </a:extLst>
          </p:cNvPr>
          <p:cNvSpPr txBox="1">
            <a:spLocks/>
          </p:cNvSpPr>
          <p:nvPr/>
        </p:nvSpPr>
        <p:spPr>
          <a:xfrm>
            <a:off x="4526732" y="5011285"/>
            <a:ext cx="3160711" cy="2014738"/>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buFont typeface="Arial" panose="020B0604020202020204" pitchFamily="34" charset="0"/>
              <a:buNone/>
              <a:defRPr sz="2000" kern="1200" spc="50" baseline="0">
                <a:solidFill>
                  <a:schemeClr val="bg1"/>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400" b="1" kern="1200" spc="50" baseline="0">
                <a:solidFill>
                  <a:schemeClr val="tx2">
                    <a:lumMod val="60000"/>
                    <a:lumOff val="40000"/>
                  </a:schemeClr>
                </a:solidFill>
                <a:latin typeface="Guardian Sans Narrow Medium" panose="020B0603030202060203" pitchFamily="34" charset="0"/>
                <a:ea typeface="+mn-ea"/>
                <a:cs typeface="+mn-cs"/>
              </a:defRPr>
            </a:lvl2pPr>
            <a:lvl3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bg1"/>
                </a:solidFill>
                <a:latin typeface="+mn-lt"/>
                <a:ea typeface="+mn-ea"/>
                <a:cs typeface="+mn-cs"/>
              </a:defRPr>
            </a:lvl3pPr>
            <a:lvl4pPr marL="180975" indent="-180975" algn="l" defTabSz="914400" rtl="0" eaLnBrk="1" latinLnBrk="0" hangingPunct="1">
              <a:lnSpc>
                <a:spcPct val="100000"/>
              </a:lnSpc>
              <a:spcBef>
                <a:spcPts val="600"/>
              </a:spcBef>
              <a:buFont typeface="Arial" panose="020B0604020202020204" pitchFamily="34" charset="0"/>
              <a:buChar char="•"/>
              <a:defRPr sz="1100" kern="1200" spc="50" baseline="0">
                <a:solidFill>
                  <a:schemeClr val="bg1"/>
                </a:solidFill>
                <a:latin typeface="+mn-lt"/>
                <a:ea typeface="+mn-ea"/>
                <a:cs typeface="+mn-cs"/>
              </a:defRPr>
            </a:lvl4pPr>
            <a:lvl5pPr marL="180975" indent="-180975" algn="l" defTabSz="914400" rtl="0" eaLnBrk="1" latinLnBrk="0" hangingPunct="1">
              <a:lnSpc>
                <a:spcPct val="100000"/>
              </a:lnSpc>
              <a:spcBef>
                <a:spcPts val="600"/>
              </a:spcBef>
              <a:buFont typeface="Arial" panose="020B0604020202020204" pitchFamily="34" charset="0"/>
              <a:buChar char="•"/>
              <a:defRPr sz="110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sz="2000" dirty="0"/>
              <a:t>Position Title</a:t>
            </a:r>
          </a:p>
          <a:p>
            <a:endParaRPr lang="en-GB" sz="100" b="1" dirty="0">
              <a:solidFill>
                <a:schemeClr val="tx2">
                  <a:lumMod val="60000"/>
                  <a:lumOff val="40000"/>
                </a:schemeClr>
              </a:solidFill>
              <a:latin typeface="Guardian Sans Narrow Medium" panose="020B0603030202060203" pitchFamily="34" charset="0"/>
            </a:endParaRPr>
          </a:p>
          <a:p>
            <a:r>
              <a:rPr lang="en-GB" sz="3600" dirty="0"/>
              <a:t>Head Of Marketing &amp; Admissions</a:t>
            </a:r>
          </a:p>
          <a:p>
            <a:endParaRPr lang="en-GB" sz="1800" dirty="0"/>
          </a:p>
          <a:p>
            <a:endParaRPr lang="en-GB" sz="1800" dirty="0"/>
          </a:p>
        </p:txBody>
      </p:sp>
    </p:spTree>
    <p:extLst>
      <p:ext uri="{BB962C8B-B14F-4D97-AF65-F5344CB8AC3E}">
        <p14:creationId xmlns:p14="http://schemas.microsoft.com/office/powerpoint/2010/main" val="1524336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A47D3-E72E-1946-A19D-B906C53AD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FB283-44B1-23AE-E3EA-C76164C89071}"/>
              </a:ext>
            </a:extLst>
          </p:cNvPr>
          <p:cNvSpPr>
            <a:spLocks noGrp="1"/>
          </p:cNvSpPr>
          <p:nvPr>
            <p:ph type="title"/>
          </p:nvPr>
        </p:nvSpPr>
        <p:spPr>
          <a:xfrm>
            <a:off x="0" y="541338"/>
            <a:ext cx="7556500" cy="1056322"/>
          </a:xfrm>
        </p:spPr>
        <p:txBody>
          <a:bodyPr/>
          <a:lstStyle/>
          <a:p>
            <a:pPr algn="ctr"/>
            <a:r>
              <a:rPr lang="en-GB" sz="3000"/>
              <a:t>Main </a:t>
            </a:r>
            <a:r>
              <a:rPr lang="en-GB" sz="3000">
                <a:solidFill>
                  <a:schemeClr val="accent2"/>
                </a:solidFill>
              </a:rPr>
              <a:t>Duties</a:t>
            </a:r>
            <a:r>
              <a:rPr lang="en-GB" sz="3000"/>
              <a:t>                          </a:t>
            </a:r>
            <a:br>
              <a:rPr lang="en-GB" sz="3000"/>
            </a:br>
            <a:r>
              <a:rPr lang="en-GB" sz="3000"/>
              <a:t>&amp; </a:t>
            </a:r>
            <a:r>
              <a:rPr lang="en-GB" sz="3000">
                <a:solidFill>
                  <a:schemeClr val="accent2"/>
                </a:solidFill>
              </a:rPr>
              <a:t>Responsibilities</a:t>
            </a:r>
          </a:p>
        </p:txBody>
      </p:sp>
      <p:sp>
        <p:nvSpPr>
          <p:cNvPr id="3" name="Content Placeholder 2">
            <a:extLst>
              <a:ext uri="{FF2B5EF4-FFF2-40B4-BE49-F238E27FC236}">
                <a16:creationId xmlns:a16="http://schemas.microsoft.com/office/drawing/2014/main" id="{B9D3613B-A7E1-9B2A-3FE3-BFFF1B772637}"/>
              </a:ext>
            </a:extLst>
          </p:cNvPr>
          <p:cNvSpPr>
            <a:spLocks noGrp="1"/>
          </p:cNvSpPr>
          <p:nvPr>
            <p:ph idx="11"/>
          </p:nvPr>
        </p:nvSpPr>
        <p:spPr>
          <a:xfrm>
            <a:off x="152400" y="1731818"/>
            <a:ext cx="3549649" cy="8739538"/>
          </a:xfrm>
        </p:spPr>
        <p:txBody>
          <a:bodyPr/>
          <a:lstStyle/>
          <a:p>
            <a:r>
              <a:rPr lang="en-GB" sz="1400" b="1" dirty="0">
                <a:latin typeface="Aptos" panose="020B0004020202020204" pitchFamily="34" charset="0"/>
              </a:rPr>
              <a:t>Key Objectives</a:t>
            </a:r>
          </a:p>
          <a:p>
            <a:pPr marL="285750" indent="-285750">
              <a:spcAft>
                <a:spcPts val="1000"/>
              </a:spcAft>
              <a:buSzPts val="1000"/>
              <a:buFont typeface="Arial" panose="020B0604020202020204" pitchFamily="34" charset="0"/>
              <a:buChar char="•"/>
              <a:tabLst>
                <a:tab pos="457200" algn="l"/>
              </a:tabLst>
            </a:pPr>
            <a:r>
              <a:rPr lang="en-GB" sz="1400" dirty="0">
                <a:latin typeface="Aptos" panose="020B0004020202020204" pitchFamily="34" charset="0"/>
              </a:rPr>
              <a:t>Maintain and elevate brand awareness and positive reputation of Notre Dame School</a:t>
            </a:r>
          </a:p>
          <a:p>
            <a:pPr marL="285750" indent="-285750">
              <a:spcAft>
                <a:spcPts val="1000"/>
              </a:spcAft>
              <a:buSzPts val="1000"/>
              <a:buFont typeface="Arial" panose="020B0604020202020204" pitchFamily="34" charset="0"/>
              <a:buChar char="•"/>
              <a:tabLst>
                <a:tab pos="457200" algn="l"/>
              </a:tabLst>
            </a:pPr>
            <a:r>
              <a:rPr lang="en-GB" sz="1400" dirty="0">
                <a:latin typeface="Aptos" panose="020B0004020202020204" pitchFamily="34" charset="0"/>
              </a:rPr>
              <a:t>Boost admissions enquiries from prospective families</a:t>
            </a:r>
          </a:p>
          <a:p>
            <a:pPr marL="285750" indent="-285750">
              <a:spcAft>
                <a:spcPts val="1000"/>
              </a:spcAft>
              <a:buSzPts val="1000"/>
              <a:buFont typeface="Arial" panose="020B0604020202020204" pitchFamily="34" charset="0"/>
              <a:buChar char="•"/>
              <a:tabLst>
                <a:tab pos="457200" algn="l"/>
              </a:tabLst>
            </a:pPr>
            <a:r>
              <a:rPr lang="en-GB" sz="1400" dirty="0">
                <a:latin typeface="Aptos" panose="020B0004020202020204" pitchFamily="34" charset="0"/>
              </a:rPr>
              <a:t>Retain and engage our current parent community through communications and events</a:t>
            </a:r>
          </a:p>
          <a:p>
            <a:pPr marL="285750" indent="-285750">
              <a:spcAft>
                <a:spcPts val="1000"/>
              </a:spcAft>
              <a:buSzPts val="1000"/>
              <a:buFont typeface="Arial" panose="020B0604020202020204" pitchFamily="34" charset="0"/>
              <a:buChar char="•"/>
              <a:tabLst>
                <a:tab pos="457200" algn="l"/>
              </a:tabLst>
            </a:pPr>
            <a:r>
              <a:rPr lang="en-GB" sz="1400" dirty="0">
                <a:latin typeface="Aptos" panose="020B0004020202020204" pitchFamily="34" charset="0"/>
              </a:rPr>
              <a:t>Showcase the School’s culture, values, and community to attract future families</a:t>
            </a:r>
          </a:p>
          <a:p>
            <a:pPr lvl="1">
              <a:spcAft>
                <a:spcPts val="1000"/>
              </a:spcAft>
              <a:buSzPts val="1000"/>
              <a:tabLst>
                <a:tab pos="457200" algn="l"/>
              </a:tabLst>
            </a:pPr>
            <a:r>
              <a:rPr lang="en-GB" dirty="0">
                <a:latin typeface="Aptos" panose="020B0004020202020204" pitchFamily="34" charset="0"/>
              </a:rPr>
              <a:t>Marketing</a:t>
            </a:r>
          </a:p>
          <a:p>
            <a:pPr marL="285750" indent="-285750">
              <a:buFont typeface="Arial" panose="020B0604020202020204" pitchFamily="34" charset="0"/>
              <a:buChar char="•"/>
            </a:pPr>
            <a:r>
              <a:rPr lang="en-GB" sz="1400" dirty="0">
                <a:latin typeface="Aptos" panose="020B0004020202020204" pitchFamily="34" charset="0"/>
              </a:rPr>
              <a:t>Assist the Head of Marketing Admissions in the development and execution of both online and offline marketing campaigns. </a:t>
            </a:r>
          </a:p>
          <a:p>
            <a:pPr marL="285750" indent="-285750">
              <a:buFont typeface="Arial" panose="020B0604020202020204" pitchFamily="34" charset="0"/>
              <a:buChar char="•"/>
            </a:pPr>
            <a:r>
              <a:rPr lang="en-GB" sz="1400" dirty="0">
                <a:latin typeface="Aptos" panose="020B0004020202020204" pitchFamily="34" charset="0"/>
              </a:rPr>
              <a:t>Assist the Communications &amp; Events Manager with event planning and administration including attendee information, labels and data capture sheets. </a:t>
            </a:r>
          </a:p>
          <a:p>
            <a:pPr marL="285750" indent="-285750">
              <a:buFont typeface="Arial" panose="020B0604020202020204" pitchFamily="34" charset="0"/>
              <a:buChar char="•"/>
            </a:pPr>
            <a:r>
              <a:rPr lang="en-GB" sz="1400" dirty="0">
                <a:latin typeface="Aptos" panose="020B0004020202020204" pitchFamily="34" charset="0"/>
              </a:rPr>
              <a:t>Support Content Creator with the creation of social media posts, including shooting images and video for public consumption.</a:t>
            </a:r>
          </a:p>
          <a:p>
            <a:pPr marL="285750" indent="-285750">
              <a:buFont typeface="Arial" panose="020B0604020202020204" pitchFamily="34" charset="0"/>
              <a:buChar char="•"/>
            </a:pPr>
            <a:r>
              <a:rPr lang="en-GB" sz="1400" dirty="0">
                <a:latin typeface="Aptos" panose="020B0004020202020204" pitchFamily="34" charset="0"/>
              </a:rPr>
              <a:t>Proofread marketing materials for the wider team, such as brochures, communication and emails. </a:t>
            </a:r>
          </a:p>
          <a:p>
            <a:pPr marL="285750" indent="-285750">
              <a:buFont typeface="Arial" panose="020B0604020202020204" pitchFamily="34" charset="0"/>
              <a:buChar char="•"/>
            </a:pPr>
            <a:r>
              <a:rPr lang="en-GB" sz="1400" dirty="0">
                <a:latin typeface="Aptos" panose="020B0004020202020204" pitchFamily="34" charset="0"/>
              </a:rPr>
              <a:t>Conduct market research to identify trends and competitor analysis for the Head of Marketing and Admissions. </a:t>
            </a:r>
          </a:p>
          <a:p>
            <a:pPr marL="285750" indent="-285750">
              <a:buFont typeface="Arial" panose="020B0604020202020204" pitchFamily="34" charset="0"/>
              <a:buChar char="•"/>
            </a:pPr>
            <a:r>
              <a:rPr lang="en-GB" sz="1400" dirty="0">
                <a:latin typeface="Aptos" panose="020B0004020202020204" pitchFamily="34" charset="0"/>
              </a:rPr>
              <a:t>Collaborate with the Marketing Team to brainstorm and generate creative content ideas. </a:t>
            </a:r>
          </a:p>
          <a:p>
            <a:pPr lvl="1">
              <a:spcAft>
                <a:spcPts val="1000"/>
              </a:spcAft>
              <a:buSzPts val="1000"/>
              <a:tabLst>
                <a:tab pos="457200" algn="l"/>
              </a:tabLst>
            </a:pPr>
            <a:endParaRPr lang="en-GB" dirty="0">
              <a:latin typeface="Aptos" panose="020B0004020202020204" pitchFamily="34" charset="0"/>
            </a:endParaRPr>
          </a:p>
          <a:p>
            <a:pPr marL="285750" lvl="1" indent="-285750">
              <a:spcAft>
                <a:spcPts val="1000"/>
              </a:spcAft>
              <a:buFont typeface="Arial" panose="020B0604020202020204" pitchFamily="34" charset="0"/>
              <a:buChar char="•"/>
            </a:pPr>
            <a:endParaRPr lang="en-GB" dirty="0">
              <a:latin typeface="Aptos" panose="020B0004020202020204" pitchFamily="34" charset="0"/>
            </a:endParaRPr>
          </a:p>
          <a:p>
            <a:pPr marL="285750" lvl="1" indent="-285750">
              <a:spcAft>
                <a:spcPts val="1000"/>
              </a:spcAft>
              <a:buFont typeface="Arial" panose="020B0604020202020204" pitchFamily="34" charset="0"/>
              <a:buChar char="•"/>
            </a:pPr>
            <a:endParaRPr lang="en-GB" dirty="0">
              <a:latin typeface="Aptos" panose="020B0004020202020204" pitchFamily="34" charset="0"/>
            </a:endParaRPr>
          </a:p>
          <a:p>
            <a:pPr marL="285750" lvl="1" indent="-285750">
              <a:spcAft>
                <a:spcPts val="1000"/>
              </a:spcAft>
              <a:buFont typeface="Arial" panose="020B0604020202020204" pitchFamily="34" charset="0"/>
              <a:buChar char="•"/>
            </a:pPr>
            <a:endParaRPr lang="en-GB" dirty="0">
              <a:latin typeface="Aptos" panose="020B0004020202020204" pitchFamily="34" charset="0"/>
            </a:endParaRPr>
          </a:p>
          <a:p>
            <a:pPr lvl="1"/>
            <a:endParaRPr lang="en-GB" sz="1000" dirty="0">
              <a:solidFill>
                <a:srgbClr val="261B62"/>
              </a:solidFill>
              <a:latin typeface="Guardian Sans Narrow Light"/>
            </a:endParaRPr>
          </a:p>
        </p:txBody>
      </p:sp>
      <p:sp>
        <p:nvSpPr>
          <p:cNvPr id="19" name="Content Placeholder 18">
            <a:extLst>
              <a:ext uri="{FF2B5EF4-FFF2-40B4-BE49-F238E27FC236}">
                <a16:creationId xmlns:a16="http://schemas.microsoft.com/office/drawing/2014/main" id="{9F42D30B-6818-2D82-7304-19ECFBBC2233}"/>
              </a:ext>
            </a:extLst>
          </p:cNvPr>
          <p:cNvSpPr>
            <a:spLocks noGrp="1"/>
          </p:cNvSpPr>
          <p:nvPr>
            <p:ph idx="12"/>
          </p:nvPr>
        </p:nvSpPr>
        <p:spPr>
          <a:xfrm>
            <a:off x="3851464" y="1479116"/>
            <a:ext cx="3549649" cy="8554402"/>
          </a:xfrm>
        </p:spPr>
        <p:txBody>
          <a:bodyPr/>
          <a:lstStyle/>
          <a:p>
            <a:r>
              <a:rPr lang="en-GB" sz="1100" dirty="0">
                <a:solidFill>
                  <a:srgbClr val="261B62"/>
                </a:solidFill>
                <a:latin typeface="Guardian Sans Narrow Light"/>
              </a:rPr>
              <a:t>.</a:t>
            </a:r>
            <a:endParaRPr lang="en-GB" sz="1200" b="1" dirty="0">
              <a:latin typeface="Guardian Sans Narrow Medium" panose="020B0603030202060203" pitchFamily="34" charset="0"/>
            </a:endParaRPr>
          </a:p>
          <a:p>
            <a:r>
              <a:rPr lang="en-GB" sz="1400" b="1" dirty="0">
                <a:latin typeface="Aptos" panose="020B0004020202020204" pitchFamily="34" charset="0"/>
              </a:rPr>
              <a:t>Data and Analytics </a:t>
            </a:r>
          </a:p>
          <a:p>
            <a:pPr marL="285750" indent="-285750">
              <a:buFont typeface="Arial" panose="020B0604020202020204" pitchFamily="34" charset="0"/>
              <a:buChar char="•"/>
            </a:pPr>
            <a:r>
              <a:rPr lang="en-GB" sz="1400" dirty="0">
                <a:latin typeface="Aptos" panose="020B0004020202020204" pitchFamily="34" charset="0"/>
              </a:rPr>
              <a:t>Assist in tracking and reporting on the effectiveness of marketing campaigns, including Google Analytics and CRM reporting. </a:t>
            </a:r>
          </a:p>
          <a:p>
            <a:pPr marL="285750" indent="-285750">
              <a:buFont typeface="Arial" panose="020B0604020202020204" pitchFamily="34" charset="0"/>
              <a:buChar char="•"/>
            </a:pPr>
            <a:r>
              <a:rPr lang="en-GB" sz="1400" dirty="0">
                <a:latin typeface="Aptos" panose="020B0004020202020204" pitchFamily="34" charset="0"/>
              </a:rPr>
              <a:t>Assist with compiling and organising data related to admissions statistics and trends for the Head of Department, SLT and Executive teams. </a:t>
            </a:r>
            <a:endParaRPr lang="en-GB" sz="1400" b="1" dirty="0">
              <a:latin typeface="Aptos" panose="020B0004020202020204" pitchFamily="34" charset="0"/>
            </a:endParaRPr>
          </a:p>
          <a:p>
            <a:r>
              <a:rPr lang="en-GB" sz="1400" b="1" dirty="0">
                <a:latin typeface="Aptos" panose="020B0004020202020204" pitchFamily="34" charset="0"/>
              </a:rPr>
              <a:t>Administration</a:t>
            </a:r>
            <a:r>
              <a:rPr lang="en-GB" sz="1400" dirty="0">
                <a:latin typeface="Aptos" panose="020B0004020202020204" pitchFamily="34" charset="0"/>
              </a:rPr>
              <a:t>.</a:t>
            </a:r>
          </a:p>
          <a:p>
            <a:endParaRPr lang="en-GB" sz="1400" dirty="0">
              <a:latin typeface="Aptos" panose="020B0004020202020204" pitchFamily="34" charset="0"/>
            </a:endParaRP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Support Registrar in the end-to-end processing of admissions throughout the school, which may include:</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Processing admissions applications and documentation. </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Maintaining databases of prospective students.</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Assisting team members and wider staff with all communications, including the creation of artwork.</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Working with the Registrar to coordinate scholarship applications and supporting evidence</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Provide administrative support to both the Marketing and Admissions Team. </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Assist with organising events, fairs, and key admissions events, including open days, discovery workshops and taster sessions. Support the Registrar in the end-to-end processing of admissions throughout the school, which may include:</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Processing admissions applications and documentation. </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Maintaining databases of prospective students.</a:t>
            </a:r>
          </a:p>
          <a:p>
            <a:pPr marL="285750" lvl="1" indent="-285750">
              <a:spcBef>
                <a:spcPts val="0"/>
              </a:spcBef>
              <a:buSzPts val="1000"/>
              <a:buFont typeface="Arial" panose="020B0604020202020204" pitchFamily="34" charset="0"/>
              <a:buChar char="•"/>
              <a:tabLst>
                <a:tab pos="457200" algn="l"/>
              </a:tabLst>
            </a:pPr>
            <a:r>
              <a:rPr lang="en-GB" b="0" dirty="0">
                <a:latin typeface="Aptos" panose="020B0004020202020204" pitchFamily="34" charset="0"/>
              </a:rPr>
              <a:t>Assisting team members and wider staff with all communications, </a:t>
            </a:r>
          </a:p>
          <a:p>
            <a:endParaRPr lang="en-GB" sz="1400" dirty="0">
              <a:latin typeface="Aptos" panose="020B0004020202020204" pitchFamily="34" charset="0"/>
            </a:endParaRPr>
          </a:p>
          <a:p>
            <a:endParaRPr lang="en-GB" sz="1400" dirty="0">
              <a:latin typeface="Aptos" panose="020B0004020202020204" pitchFamily="34" charset="0"/>
            </a:endParaRPr>
          </a:p>
          <a:p>
            <a:pPr marL="285750" indent="-285750">
              <a:buFont typeface="Arial" panose="020B0604020202020204" pitchFamily="34" charset="0"/>
              <a:buChar char="•"/>
            </a:pPr>
            <a:endParaRPr lang="en-GB" sz="1400" dirty="0">
              <a:latin typeface="Aptos" panose="020B0004020202020204" pitchFamily="34" charset="0"/>
            </a:endParaRPr>
          </a:p>
          <a:p>
            <a:endParaRPr lang="en-GB" sz="1400" dirty="0">
              <a:latin typeface="Aptos" panose="020B0004020202020204" pitchFamily="34" charset="0"/>
            </a:endParaRPr>
          </a:p>
          <a:p>
            <a:endParaRPr lang="en-GB" sz="1400" dirty="0">
              <a:latin typeface="Aptos" panose="020B0004020202020204" pitchFamily="34" charset="0"/>
            </a:endParaRPr>
          </a:p>
          <a:p>
            <a:pPr marL="285750" lvl="1" indent="-285750">
              <a:spcAft>
                <a:spcPts val="1000"/>
              </a:spcAft>
              <a:buSzPts val="1000"/>
              <a:buFont typeface="Arial" panose="020B0604020202020204" pitchFamily="34" charset="0"/>
              <a:buChar char="•"/>
              <a:tabLst>
                <a:tab pos="457200" algn="l"/>
              </a:tabLst>
            </a:pPr>
            <a:endParaRPr lang="en-GB" dirty="0">
              <a:latin typeface="Aptos" panose="020B0004020202020204" pitchFamily="34" charset="0"/>
            </a:endParaRPr>
          </a:p>
          <a:p>
            <a:pPr>
              <a:buNone/>
            </a:pPr>
            <a:endParaRPr lang="en-GB" sz="1400" b="1" dirty="0">
              <a:latin typeface="Guardian Sans Narrow Medium" panose="020B0603030202060203" pitchFamily="34" charset="0"/>
            </a:endParaRPr>
          </a:p>
        </p:txBody>
      </p:sp>
      <p:sp>
        <p:nvSpPr>
          <p:cNvPr id="4" name="Content Placeholder 2">
            <a:extLst>
              <a:ext uri="{FF2B5EF4-FFF2-40B4-BE49-F238E27FC236}">
                <a16:creationId xmlns:a16="http://schemas.microsoft.com/office/drawing/2014/main" id="{D95BAD77-C300-419F-EEE5-29D6B76F58D3}"/>
              </a:ext>
            </a:extLst>
          </p:cNvPr>
          <p:cNvSpPr txBox="1">
            <a:spLocks/>
          </p:cNvSpPr>
          <p:nvPr/>
        </p:nvSpPr>
        <p:spPr>
          <a:xfrm>
            <a:off x="3851464" y="1479116"/>
            <a:ext cx="3549649" cy="8783782"/>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buFont typeface="Arial" panose="020B0604020202020204" pitchFamily="34" charset="0"/>
              <a:buNone/>
              <a:defRPr sz="2000" kern="1200" spc="50" baseline="0">
                <a:solidFill>
                  <a:schemeClr val="tx2"/>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400" b="1" kern="1200" spc="50" baseline="0">
                <a:solidFill>
                  <a:schemeClr val="tx2"/>
                </a:solidFill>
                <a:latin typeface="Guardian Sans Narrow Medium" panose="020B0603030202060203" pitchFamily="34" charset="0"/>
                <a:ea typeface="+mn-ea"/>
                <a:cs typeface="+mn-cs"/>
              </a:defRPr>
            </a:lvl2pPr>
            <a:lvl3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tx2"/>
                </a:solidFill>
                <a:latin typeface="+mn-lt"/>
                <a:ea typeface="+mn-ea"/>
                <a:cs typeface="+mn-cs"/>
              </a:defRPr>
            </a:lvl3pPr>
            <a:lvl4pPr marL="182563" indent="-182563"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4pPr>
            <a:lvl5pPr marL="357188" indent="-174625"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Aft>
                <a:spcPts val="1000"/>
              </a:spcAft>
            </a:pPr>
            <a:endParaRPr lang="en-GB" sz="1000" dirty="0">
              <a:solidFill>
                <a:srgbClr val="261B62"/>
              </a:solidFill>
              <a:latin typeface="Guardian Sans Narrow Light"/>
            </a:endParaRPr>
          </a:p>
          <a:p>
            <a:pPr marL="171450" lvl="1" indent="-171450">
              <a:spcAft>
                <a:spcPts val="1000"/>
              </a:spcAft>
              <a:buFont typeface="Arial" panose="020B0604020202020204" pitchFamily="34" charset="0"/>
              <a:buChar char="•"/>
            </a:pPr>
            <a:endParaRPr lang="en-GB" sz="1000" dirty="0">
              <a:solidFill>
                <a:srgbClr val="261B62"/>
              </a:solidFill>
              <a:latin typeface="Guardian Sans Narrow Light"/>
            </a:endParaRPr>
          </a:p>
          <a:p>
            <a:pPr lvl="1">
              <a:spcAft>
                <a:spcPts val="1000"/>
              </a:spcAft>
            </a:pPr>
            <a:endParaRPr lang="en-GB" sz="1000" dirty="0">
              <a:solidFill>
                <a:srgbClr val="261B62"/>
              </a:solidFill>
              <a:latin typeface="Guardian Sans Narrow Light"/>
            </a:endParaRPr>
          </a:p>
          <a:p>
            <a:pPr marL="171450" lvl="1" indent="-171450">
              <a:spcAft>
                <a:spcPts val="1000"/>
              </a:spcAft>
              <a:buFont typeface="Arial" panose="020B0604020202020204" pitchFamily="34" charset="0"/>
              <a:buChar char="•"/>
            </a:pPr>
            <a:endParaRPr lang="en-GB" sz="1000" dirty="0">
              <a:solidFill>
                <a:srgbClr val="261B62"/>
              </a:solidFill>
              <a:latin typeface="Guardian Sans Narrow Light"/>
            </a:endParaRPr>
          </a:p>
          <a:p>
            <a:pPr marL="171450" lvl="1" indent="-171450">
              <a:spcAft>
                <a:spcPts val="1000"/>
              </a:spcAft>
              <a:buFont typeface="Arial" panose="020B0604020202020204" pitchFamily="34" charset="0"/>
              <a:buChar char="•"/>
            </a:pPr>
            <a:endParaRPr lang="en-GB" sz="1000" dirty="0">
              <a:solidFill>
                <a:srgbClr val="261B62"/>
              </a:solidFill>
              <a:latin typeface="Guardian Sans Narrow Light"/>
            </a:endParaRPr>
          </a:p>
          <a:p>
            <a:pPr lvl="1"/>
            <a:endParaRPr lang="en-GB" sz="1300" dirty="0"/>
          </a:p>
          <a:p>
            <a:pPr lvl="1"/>
            <a:r>
              <a:rPr lang="en-GB" sz="1000" dirty="0">
                <a:solidFill>
                  <a:srgbClr val="261B62"/>
                </a:solidFill>
                <a:latin typeface="Guardian Sans Narrow Light"/>
              </a:rPr>
              <a:t> </a:t>
            </a:r>
          </a:p>
        </p:txBody>
      </p:sp>
    </p:spTree>
    <p:extLst>
      <p:ext uri="{BB962C8B-B14F-4D97-AF65-F5344CB8AC3E}">
        <p14:creationId xmlns:p14="http://schemas.microsoft.com/office/powerpoint/2010/main" val="299953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943DA-1525-BB4C-AFB6-57E025ACEE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50E025-810D-A6D1-D4B8-481375155DEC}"/>
              </a:ext>
            </a:extLst>
          </p:cNvPr>
          <p:cNvSpPr>
            <a:spLocks noGrp="1"/>
          </p:cNvSpPr>
          <p:nvPr>
            <p:ph idx="11"/>
          </p:nvPr>
        </p:nvSpPr>
        <p:spPr>
          <a:xfrm>
            <a:off x="152400" y="1731818"/>
            <a:ext cx="3549649" cy="8783782"/>
          </a:xfrm>
        </p:spPr>
        <p:txBody>
          <a:bodyPr/>
          <a:lstStyle/>
          <a:p>
            <a:pPr marL="171450" lvl="1" indent="-171450" fontAlgn="base">
              <a:spcBef>
                <a:spcPts val="0"/>
              </a:spcBef>
              <a:spcAft>
                <a:spcPts val="800"/>
              </a:spcAft>
              <a:buFont typeface="Arial" panose="020B0604020202020204" pitchFamily="34" charset="0"/>
              <a:buChar char="•"/>
            </a:pPr>
            <a:endParaRPr lang="en-GB" sz="1000">
              <a:solidFill>
                <a:srgbClr val="261B62"/>
              </a:solidFill>
              <a:latin typeface="Guardian Sans Narrow Light"/>
            </a:endParaRPr>
          </a:p>
          <a:p>
            <a:pPr lvl="1" fontAlgn="base">
              <a:spcBef>
                <a:spcPts val="0"/>
              </a:spcBef>
              <a:spcAft>
                <a:spcPts val="800"/>
              </a:spcAft>
            </a:pPr>
            <a:endParaRPr lang="en-GB" sz="1000">
              <a:solidFill>
                <a:srgbClr val="261B62"/>
              </a:solidFill>
              <a:latin typeface="Guardian Sans Narrow Light"/>
            </a:endParaRPr>
          </a:p>
          <a:p>
            <a:pPr lvl="1"/>
            <a:endParaRPr lang="en-GB" sz="1200"/>
          </a:p>
        </p:txBody>
      </p:sp>
      <p:sp>
        <p:nvSpPr>
          <p:cNvPr id="19" name="Content Placeholder 18">
            <a:extLst>
              <a:ext uri="{FF2B5EF4-FFF2-40B4-BE49-F238E27FC236}">
                <a16:creationId xmlns:a16="http://schemas.microsoft.com/office/drawing/2014/main" id="{5C2DC4CC-AE4C-2726-DED5-30EDF74F5FD3}"/>
              </a:ext>
            </a:extLst>
          </p:cNvPr>
          <p:cNvSpPr>
            <a:spLocks noGrp="1"/>
          </p:cNvSpPr>
          <p:nvPr>
            <p:ph idx="12"/>
          </p:nvPr>
        </p:nvSpPr>
        <p:spPr>
          <a:xfrm>
            <a:off x="152400" y="1811880"/>
            <a:ext cx="7248715" cy="3638204"/>
          </a:xfrm>
        </p:spPr>
        <p:txBody>
          <a:bodyPr/>
          <a:lstStyle/>
          <a:p>
            <a:pPr lvl="1" fontAlgn="base">
              <a:spcBef>
                <a:spcPts val="0"/>
              </a:spcBef>
            </a:pPr>
            <a:r>
              <a:rPr lang="en-GB" dirty="0">
                <a:solidFill>
                  <a:srgbClr val="261B62"/>
                </a:solidFill>
                <a:latin typeface="Guardian Sans Narrow Light"/>
              </a:rPr>
              <a:t>Based onsite four days a week, with occasional event commitments, the successful candidate will support the team in delivering an impactful customer, parent, and student experience that enhances the school’s brand, reputation, and vision. </a:t>
            </a:r>
          </a:p>
          <a:p>
            <a:pPr lvl="1" fontAlgn="base">
              <a:spcBef>
                <a:spcPts val="0"/>
              </a:spcBef>
            </a:pPr>
            <a:endParaRPr lang="en-GB" dirty="0">
              <a:solidFill>
                <a:srgbClr val="261B62"/>
              </a:solidFill>
              <a:latin typeface="Guardian Sans Narrow Light"/>
            </a:endParaRPr>
          </a:p>
          <a:p>
            <a:pPr lvl="1" fontAlgn="base">
              <a:spcBef>
                <a:spcPts val="0"/>
              </a:spcBef>
            </a:pPr>
            <a:r>
              <a:rPr lang="en-GB" dirty="0">
                <a:solidFill>
                  <a:srgbClr val="261B62"/>
                </a:solidFill>
                <a:latin typeface="Guardian Sans Narrow Light"/>
              </a:rPr>
              <a:t>Working across multiple platforms and tasks, you will ensure that our front-line administrative provision is consistent, high-quality, and accurate, while maintaining an exceptional customer experience.</a:t>
            </a:r>
          </a:p>
          <a:p>
            <a:pPr lvl="1">
              <a:spcBef>
                <a:spcPts val="0"/>
              </a:spcBef>
            </a:pPr>
            <a:endParaRPr lang="en-GB" dirty="0">
              <a:solidFill>
                <a:srgbClr val="261B62"/>
              </a:solidFill>
              <a:latin typeface="Guardian Sans Narrow Light"/>
            </a:endParaRPr>
          </a:p>
          <a:p>
            <a:pPr lvl="1">
              <a:spcBef>
                <a:spcPts val="0"/>
              </a:spcBef>
            </a:pPr>
            <a:r>
              <a:rPr lang="en-GB" dirty="0">
                <a:solidFill>
                  <a:srgbClr val="261B62"/>
                </a:solidFill>
                <a:latin typeface="Guardian Sans Narrow Light"/>
              </a:rPr>
              <a:t>A desirable candidate will have: </a:t>
            </a:r>
          </a:p>
          <a:p>
            <a:pPr lvl="1">
              <a:spcBef>
                <a:spcPts val="0"/>
              </a:spcBef>
            </a:pPr>
            <a:endParaRPr lang="en-GB" dirty="0">
              <a:solidFill>
                <a:srgbClr val="261B62"/>
              </a:solidFill>
              <a:latin typeface="Guardian Sans Narrow Light"/>
            </a:endParaRPr>
          </a:p>
          <a:p>
            <a:pPr marL="342900" lvl="0" indent="-342900">
              <a:spcAft>
                <a:spcPts val="800"/>
              </a:spcAft>
              <a:buFont typeface="Arial" panose="020B0604020202020204" pitchFamily="34" charset="0"/>
              <a:buChar char="•"/>
            </a:pPr>
            <a:r>
              <a:rPr lang="en-GB" sz="1400" kern="100" dirty="0">
                <a:latin typeface="Aptos" panose="020B0004020202020204" pitchFamily="34" charset="0"/>
                <a:ea typeface="Aptos" panose="020B0004020202020204" pitchFamily="34" charset="0"/>
                <a:cs typeface="Times New Roman" panose="02020603050405020304" pitchFamily="18" charset="0"/>
              </a:rPr>
              <a:t>Professional experience in a similar Marketing, Admissions or Admin Role. </a:t>
            </a:r>
          </a:p>
          <a:p>
            <a:pPr marL="342900" lvl="0" indent="-342900">
              <a:spcAft>
                <a:spcPts val="800"/>
              </a:spcAft>
              <a:buFont typeface="Arial" panose="020B0604020202020204" pitchFamily="34" charset="0"/>
              <a:buChar char="•"/>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Good Office skills, in </a:t>
            </a:r>
            <a:r>
              <a:rPr lang="en-GB" sz="1400" kern="100">
                <a:effectLst/>
                <a:latin typeface="Aptos" panose="020B0004020202020204" pitchFamily="34" charset="0"/>
                <a:ea typeface="Aptos" panose="020B0004020202020204" pitchFamily="34" charset="0"/>
                <a:cs typeface="Times New Roman" panose="02020603050405020304" pitchFamily="18" charset="0"/>
              </a:rPr>
              <a:t>particular Excel, Data sorting and Mail Merge </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Font typeface="Arial" panose="020B0604020202020204" pitchFamily="34" charset="0"/>
              <a:buChar char="•"/>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A solid understanding of marketing channels, campaigns, and content creation. </a:t>
            </a:r>
          </a:p>
          <a:p>
            <a:pPr marL="342900" lvl="0" indent="-342900">
              <a:spcAft>
                <a:spcPts val="800"/>
              </a:spcAft>
              <a:buFont typeface="Arial" panose="020B0604020202020204" pitchFamily="34" charset="0"/>
              <a:buChar char="•"/>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Confidence in managing and using social media platforms.</a:t>
            </a:r>
          </a:p>
          <a:p>
            <a:pPr marL="342900" lvl="0" indent="-342900">
              <a:spcAft>
                <a:spcPts val="800"/>
              </a:spcAft>
              <a:buFont typeface="Arial" panose="020B0604020202020204" pitchFamily="34" charset="0"/>
              <a:buChar char="•"/>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Experience in CRM systems would be advantageous. </a:t>
            </a:r>
          </a:p>
          <a:p>
            <a:pPr marL="342900" lvl="0" indent="-342900">
              <a:spcAft>
                <a:spcPts val="800"/>
              </a:spcAft>
              <a:buFont typeface="Arial" panose="020B0604020202020204" pitchFamily="34" charset="0"/>
              <a:buChar char="•"/>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A creative eye with experience of programs such as Canva, Adobe Suite, PowerPoint or similar would be advantageous. </a:t>
            </a:r>
          </a:p>
          <a:p>
            <a:pPr marL="342900" lvl="0" indent="-342900">
              <a:spcAft>
                <a:spcPts val="800"/>
              </a:spcAft>
              <a:buFont typeface="Arial" panose="020B0604020202020204" pitchFamily="34" charset="0"/>
              <a:buChar char="•"/>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Admin &amp; customer service experience</a:t>
            </a:r>
          </a:p>
          <a:p>
            <a:pPr lvl="1">
              <a:spcBef>
                <a:spcPts val="0"/>
              </a:spcBef>
            </a:pPr>
            <a:endParaRPr lang="en-GB" dirty="0">
              <a:solidFill>
                <a:srgbClr val="261B62"/>
              </a:solidFill>
              <a:latin typeface="Guardian Sans Narrow Light"/>
            </a:endParaRPr>
          </a:p>
          <a:p>
            <a:pPr lvl="1">
              <a:spcBef>
                <a:spcPts val="0"/>
              </a:spcBef>
            </a:pPr>
            <a:endParaRPr lang="en-GB" dirty="0">
              <a:solidFill>
                <a:srgbClr val="261B62"/>
              </a:solidFill>
              <a:latin typeface="Guardian Sans Narrow Light"/>
            </a:endParaRPr>
          </a:p>
          <a:p>
            <a:pPr marL="171450" lvl="1" indent="-171450">
              <a:spcBef>
                <a:spcPts val="0"/>
              </a:spcBef>
              <a:buFont typeface="Arial" panose="020B0604020202020204" pitchFamily="34" charset="0"/>
              <a:buChar char="•"/>
            </a:pPr>
            <a:endParaRPr lang="en-GB" dirty="0">
              <a:solidFill>
                <a:srgbClr val="261B62"/>
              </a:solidFill>
              <a:latin typeface="Guardian Sans Narrow Light"/>
            </a:endParaRPr>
          </a:p>
          <a:p>
            <a:pPr marL="171450" lvl="1" indent="-171450" fontAlgn="base">
              <a:spcBef>
                <a:spcPts val="0"/>
              </a:spcBef>
              <a:buFont typeface="Arial" panose="020B0604020202020204" pitchFamily="34" charset="0"/>
              <a:buChar char="•"/>
            </a:pPr>
            <a:endParaRPr lang="en-GB" dirty="0">
              <a:solidFill>
                <a:srgbClr val="261B62"/>
              </a:solidFill>
              <a:latin typeface="Guardian Sans Narrow Light"/>
            </a:endParaRPr>
          </a:p>
          <a:p>
            <a:pPr algn="l" rtl="0" fontAlgn="base"/>
            <a:endParaRPr lang="en-GB" sz="1400" b="1" dirty="0">
              <a:solidFill>
                <a:srgbClr val="261B62"/>
              </a:solidFill>
              <a:latin typeface="Guardian Sans Narrow Light"/>
            </a:endParaRPr>
          </a:p>
          <a:p>
            <a:pPr algn="l" rtl="0" fontAlgn="base"/>
            <a:endParaRPr lang="en-GB" sz="1200" b="1" dirty="0">
              <a:latin typeface="Guardian Sans Narrow Medium" panose="020B0603030202060203" pitchFamily="34" charset="0"/>
            </a:endParaRPr>
          </a:p>
          <a:p>
            <a:pPr marL="0" lvl="3" indent="0">
              <a:buNone/>
            </a:pPr>
            <a:endParaRPr lang="en-GB" sz="1400" b="1" dirty="0">
              <a:latin typeface="Guardian Sans Narrow Medium" panose="020B0603030202060203" pitchFamily="34" charset="0"/>
            </a:endParaRPr>
          </a:p>
        </p:txBody>
      </p:sp>
      <p:sp>
        <p:nvSpPr>
          <p:cNvPr id="6" name="Title 1">
            <a:extLst>
              <a:ext uri="{FF2B5EF4-FFF2-40B4-BE49-F238E27FC236}">
                <a16:creationId xmlns:a16="http://schemas.microsoft.com/office/drawing/2014/main" id="{FA740AA0-8946-296C-9A43-A596B518BAB2}"/>
              </a:ext>
            </a:extLst>
          </p:cNvPr>
          <p:cNvSpPr txBox="1">
            <a:spLocks/>
          </p:cNvSpPr>
          <p:nvPr/>
        </p:nvSpPr>
        <p:spPr>
          <a:xfrm>
            <a:off x="15299" y="620078"/>
            <a:ext cx="7541201" cy="1056322"/>
          </a:xfrm>
          <a:prstGeom prst="rect">
            <a:avLst/>
          </a:prstGeom>
          <a:solidFill>
            <a:schemeClr val="tx2"/>
          </a:solidFill>
        </p:spPr>
        <p:txBody>
          <a:bodyPr vert="horz" lIns="540000" tIns="0" rIns="0" bIns="0" rtlCol="0" anchor="ctr">
            <a:noAutofit/>
          </a:bodyPr>
          <a:lstStyle>
            <a:lvl1pPr algn="l" defTabSz="914400" rtl="0" eaLnBrk="1" latinLnBrk="0" hangingPunct="1">
              <a:lnSpc>
                <a:spcPct val="90000"/>
              </a:lnSpc>
              <a:spcBef>
                <a:spcPct val="0"/>
              </a:spcBef>
              <a:buNone/>
              <a:defRPr sz="4000" kern="1200">
                <a:solidFill>
                  <a:schemeClr val="bg1"/>
                </a:solidFill>
                <a:latin typeface="+mn-lt"/>
                <a:ea typeface="+mj-ea"/>
                <a:cs typeface="+mj-cs"/>
              </a:defRPr>
            </a:lvl1pPr>
          </a:lstStyle>
          <a:p>
            <a:endParaRPr lang="en-GB" sz="3000" dirty="0"/>
          </a:p>
          <a:p>
            <a:pPr algn="ctr"/>
            <a:r>
              <a:rPr lang="en-GB" sz="3000" dirty="0"/>
              <a:t>The</a:t>
            </a:r>
            <a:r>
              <a:rPr lang="en-GB" sz="3000" dirty="0">
                <a:solidFill>
                  <a:schemeClr val="accent2"/>
                </a:solidFill>
              </a:rPr>
              <a:t> Person                          </a:t>
            </a:r>
            <a:br>
              <a:rPr lang="en-GB" dirty="0"/>
            </a:br>
            <a:endParaRPr lang="en-GB" dirty="0">
              <a:solidFill>
                <a:schemeClr val="accent2"/>
              </a:solidFill>
            </a:endParaRPr>
          </a:p>
        </p:txBody>
      </p:sp>
      <p:sp>
        <p:nvSpPr>
          <p:cNvPr id="7" name="Rectangle 6">
            <a:extLst>
              <a:ext uri="{FF2B5EF4-FFF2-40B4-BE49-F238E27FC236}">
                <a16:creationId xmlns:a16="http://schemas.microsoft.com/office/drawing/2014/main" id="{66B57866-ED20-3C7A-1CB5-818F5A9F150E}"/>
              </a:ext>
            </a:extLst>
          </p:cNvPr>
          <p:cNvSpPr/>
          <p:nvPr/>
        </p:nvSpPr>
        <p:spPr>
          <a:xfrm>
            <a:off x="267884" y="6924216"/>
            <a:ext cx="7036030" cy="3467717"/>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576000" tIns="108000" rIns="108000" bIns="108000" rtlCol="0" anchor="ctr">
            <a:spAutoFit/>
          </a:bodyPr>
          <a:lstStyle/>
          <a:p>
            <a:pPr marL="0" indent="0" algn="l" rtl="0" eaLnBrk="1" fontAlgn="ctr" latinLnBrk="0" hangingPunct="1">
              <a:spcBef>
                <a:spcPts val="1010"/>
              </a:spcBef>
              <a:spcAft>
                <a:spcPts val="0"/>
              </a:spcAft>
            </a:pPr>
            <a:r>
              <a:rPr lang="en-GB" sz="1400" b="1" i="0" u="none" strike="noStrike" kern="1200" dirty="0">
                <a:solidFill>
                  <a:srgbClr val="1E186A"/>
                </a:solidFill>
                <a:effectLst/>
                <a:latin typeface="Guardian Sans Narrow Semibold" panose="020B0803030202060203" pitchFamily="34" charset="0"/>
                <a:cs typeface="Guardian Sans Narrow Semibold" panose="020B0803030202060203" pitchFamily="34" charset="0"/>
              </a:rPr>
              <a:t>Health</a:t>
            </a:r>
            <a:r>
              <a:rPr lang="en-GB" sz="1400" b="1" i="0" u="none" strike="noStrike" kern="1200" spc="-30" dirty="0">
                <a:solidFill>
                  <a:srgbClr val="1E186A"/>
                </a:solidFill>
                <a:effectLst/>
                <a:latin typeface="Guardian Sans Narrow Semibold" panose="020B0803030202060203" pitchFamily="34" charset="0"/>
                <a:cs typeface="Guardian Sans Narrow Semibold" panose="020B0803030202060203" pitchFamily="34" charset="0"/>
              </a:rPr>
              <a:t> </a:t>
            </a:r>
            <a:r>
              <a:rPr lang="en-GB" sz="1400" b="1" i="0" u="none" strike="noStrike" kern="1200" dirty="0">
                <a:solidFill>
                  <a:srgbClr val="1E186A"/>
                </a:solidFill>
                <a:effectLst/>
                <a:latin typeface="Guardian Sans Narrow Semibold" panose="020B0803030202060203" pitchFamily="34" charset="0"/>
                <a:cs typeface="Guardian Sans Narrow Semibold" panose="020B0803030202060203" pitchFamily="34" charset="0"/>
              </a:rPr>
              <a:t>and</a:t>
            </a:r>
            <a:r>
              <a:rPr lang="en-GB" sz="1400" b="1" i="0" u="none" strike="noStrike" kern="1200" spc="-30" dirty="0">
                <a:solidFill>
                  <a:srgbClr val="1E186A"/>
                </a:solidFill>
                <a:effectLst/>
                <a:latin typeface="Guardian Sans Narrow Semibold" panose="020B0803030202060203" pitchFamily="34" charset="0"/>
                <a:cs typeface="Guardian Sans Narrow Semibold" panose="020B0803030202060203" pitchFamily="34" charset="0"/>
              </a:rPr>
              <a:t> </a:t>
            </a:r>
            <a:r>
              <a:rPr lang="en-GB" sz="1400" b="1" i="0" u="none" strike="noStrike" kern="1200" spc="-10" dirty="0">
                <a:solidFill>
                  <a:srgbClr val="1E186A"/>
                </a:solidFill>
                <a:effectLst/>
                <a:latin typeface="Guardian Sans Narrow Semibold" panose="020B0803030202060203" pitchFamily="34" charset="0"/>
                <a:cs typeface="Guardian Sans Narrow Semibold" panose="020B0803030202060203" pitchFamily="34" charset="0"/>
              </a:rPr>
              <a:t>Safety</a:t>
            </a:r>
            <a:endParaRPr lang="en-GB" sz="1400" b="0" i="0" u="none" strike="noStrike" dirty="0">
              <a:effectLst/>
              <a:latin typeface="Arial" panose="020B0604020202020204" pitchFamily="34" charset="0"/>
            </a:endParaRPr>
          </a:p>
          <a:p>
            <a:pPr marL="0" marR="173736" indent="0" algn="l" rtl="0" eaLnBrk="1" fontAlgn="ctr" latinLnBrk="0" hangingPunct="1">
              <a:spcBef>
                <a:spcPts val="280"/>
              </a:spcBef>
              <a:spcAft>
                <a:spcPts val="0"/>
              </a:spcAft>
            </a:pP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All</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spc="-10" dirty="0">
                <a:solidFill>
                  <a:srgbClr val="1E186A"/>
                </a:solidFill>
                <a:effectLst/>
                <a:latin typeface="Guardian Sans Narrow Light" panose="020B0403030202060203" pitchFamily="34" charset="0"/>
                <a:cs typeface="Guardian Sans Narrow Light" panose="020B0403030202060203" pitchFamily="34" charset="0"/>
              </a:rPr>
              <a:t>employees</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have</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legal</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duty</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to</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ensure</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the</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safety</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spc="-25" dirty="0">
                <a:solidFill>
                  <a:srgbClr val="1E186A"/>
                </a:solidFill>
                <a:effectLst/>
                <a:latin typeface="Guardian Sans Narrow Light" panose="020B0403030202060203" pitchFamily="34" charset="0"/>
                <a:cs typeface="Guardian Sans Narrow Light" panose="020B0403030202060203" pitchFamily="34" charset="0"/>
              </a:rPr>
              <a:t>of </a:t>
            </a:r>
            <a:r>
              <a:rPr lang="en-GB" sz="1400" b="0" i="0" u="none" strike="noStrike" kern="1200" spc="-10" dirty="0">
                <a:solidFill>
                  <a:srgbClr val="1E186A"/>
                </a:solidFill>
                <a:effectLst/>
                <a:latin typeface="Guardian Sans Narrow Light" panose="020B0403030202060203" pitchFamily="34" charset="0"/>
                <a:cs typeface="Guardian Sans Narrow Light" panose="020B0403030202060203" pitchFamily="34" charset="0"/>
              </a:rPr>
              <a:t>themselves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and</a:t>
            </a:r>
            <a:r>
              <a:rPr lang="en-GB" sz="1400" b="0" i="0" u="none" strike="noStrike" kern="1200" spc="-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all</a:t>
            </a:r>
            <a:r>
              <a:rPr lang="en-GB" sz="1400" b="0" i="0" u="none" strike="noStrike" kern="1200" spc="-10"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the</a:t>
            </a:r>
            <a:r>
              <a:rPr lang="en-GB" sz="1400" b="0" i="0" u="none" strike="noStrike" kern="1200" spc="-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pupils</a:t>
            </a:r>
            <a:r>
              <a:rPr lang="en-GB" sz="1400" b="0" i="0" u="none" strike="noStrike" kern="1200" spc="-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and</a:t>
            </a:r>
            <a:r>
              <a:rPr lang="en-GB" sz="1400" b="0" i="0" u="none" strike="noStrike" kern="1200" spc="-10" dirty="0">
                <a:solidFill>
                  <a:srgbClr val="1E186A"/>
                </a:solidFill>
                <a:effectLst/>
                <a:latin typeface="Guardian Sans Narrow Light" panose="020B0403030202060203" pitchFamily="34" charset="0"/>
                <a:cs typeface="Guardian Sans Narrow Light" panose="020B0403030202060203" pitchFamily="34" charset="0"/>
              </a:rPr>
              <a:t> staff</a:t>
            </a:r>
            <a:r>
              <a:rPr lang="en-GB" sz="1400" b="0" i="0" u="none" strike="noStrike" kern="1200" spc="-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within</a:t>
            </a:r>
            <a:r>
              <a:rPr lang="en-GB" sz="1400" b="0" i="0" u="none" strike="noStrike" kern="1200" spc="-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the</a:t>
            </a:r>
            <a:r>
              <a:rPr lang="en-GB" sz="1400" b="0" i="0" u="none" strike="noStrike" kern="1200" spc="-10"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school</a:t>
            </a:r>
            <a:r>
              <a:rPr lang="en-GB" sz="1400" b="0" i="0" u="none" strike="noStrike" kern="1200" spc="-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spc="-25" dirty="0">
                <a:solidFill>
                  <a:srgbClr val="1E186A"/>
                </a:solidFill>
                <a:effectLst/>
                <a:latin typeface="Guardian Sans Narrow Light" panose="020B0403030202060203" pitchFamily="34" charset="0"/>
                <a:cs typeface="Guardian Sans Narrow Light" panose="020B0403030202060203" pitchFamily="34" charset="0"/>
              </a:rPr>
              <a:t>as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detailed</a:t>
            </a:r>
            <a:r>
              <a:rPr lang="en-GB" sz="1400" b="0" i="0" u="none" strike="noStrike" kern="1200" spc="-20"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in</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the</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Health</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and</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Safety</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at</a:t>
            </a:r>
            <a:r>
              <a:rPr lang="en-GB" sz="1400" b="0" i="0" u="none" strike="noStrike" kern="1200" spc="-20"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Work</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Act</a:t>
            </a:r>
            <a:r>
              <a:rPr lang="en-GB" sz="1400" b="0" i="0" u="none" strike="noStrike" kern="1200" spc="-15" dirty="0">
                <a:solidFill>
                  <a:srgbClr val="1E186A"/>
                </a:solidFill>
                <a:effectLst/>
                <a:latin typeface="Guardian Sans Narrow Light" panose="020B0403030202060203" pitchFamily="34" charset="0"/>
                <a:cs typeface="Guardian Sans Narrow Light" panose="020B0403030202060203" pitchFamily="34" charset="0"/>
              </a:rPr>
              <a:t> </a:t>
            </a:r>
            <a:r>
              <a:rPr lang="en-GB" sz="1400" b="0" i="0" u="none" strike="noStrike" kern="1200" spc="-20" dirty="0">
                <a:solidFill>
                  <a:srgbClr val="1E186A"/>
                </a:solidFill>
                <a:effectLst/>
                <a:latin typeface="Guardian Sans Narrow Light" panose="020B0403030202060203" pitchFamily="34" charset="0"/>
                <a:cs typeface="Guardian Sans Narrow Light" panose="020B0403030202060203" pitchFamily="34" charset="0"/>
              </a:rPr>
              <a:t>1974.</a:t>
            </a:r>
            <a:endParaRPr lang="en-GB" sz="1400" b="0" i="0" u="none" strike="noStrike" dirty="0">
              <a:effectLst/>
              <a:latin typeface="Arial" panose="020B0604020202020204" pitchFamily="34" charset="0"/>
            </a:endParaRPr>
          </a:p>
          <a:p>
            <a:pPr marL="0" indent="0" algn="l" rtl="0" eaLnBrk="1" fontAlgn="ctr" latinLnBrk="0" hangingPunct="1">
              <a:spcBef>
                <a:spcPts val="1010"/>
              </a:spcBef>
              <a:spcAft>
                <a:spcPts val="0"/>
              </a:spcAft>
            </a:pPr>
            <a:r>
              <a:rPr lang="en-GB" sz="1400" b="1" i="0" u="none" strike="noStrike" kern="1200" dirty="0">
                <a:solidFill>
                  <a:srgbClr val="1E186A"/>
                </a:solidFill>
                <a:effectLst/>
                <a:latin typeface="Guardian Sans Narrow Semibold" panose="020B0803030202060203" pitchFamily="34" charset="0"/>
                <a:cs typeface="Guardian Sans Narrow Semibold" panose="020B0803030202060203" pitchFamily="34" charset="0"/>
              </a:rPr>
              <a:t>Data Protection</a:t>
            </a:r>
            <a:endParaRPr lang="en-GB" sz="1400" b="0" i="0" u="none" strike="noStrike" dirty="0">
              <a:effectLst/>
              <a:latin typeface="Arial" panose="020B0604020202020204" pitchFamily="34" charset="0"/>
            </a:endParaRPr>
          </a:p>
          <a:p>
            <a:pPr marL="0" marR="173736" indent="0" algn="l" rtl="0" eaLnBrk="1" fontAlgn="ctr" latinLnBrk="0" hangingPunct="1">
              <a:spcBef>
                <a:spcPts val="280"/>
              </a:spcBef>
              <a:spcAft>
                <a:spcPts val="0"/>
              </a:spcAft>
            </a:pP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All employees should familiarise themselves with and follow the Data Protection guidelines and practices.</a:t>
            </a:r>
            <a:endParaRPr lang="en-GB" sz="1400" b="0" i="0" u="none" strike="noStrike" dirty="0">
              <a:effectLst/>
              <a:latin typeface="Arial" panose="020B0604020202020204" pitchFamily="34" charset="0"/>
            </a:endParaRPr>
          </a:p>
          <a:p>
            <a:pPr marL="0" indent="0" algn="l" rtl="0" eaLnBrk="1" fontAlgn="ctr" latinLnBrk="0" hangingPunct="1">
              <a:spcBef>
                <a:spcPts val="1010"/>
              </a:spcBef>
              <a:spcAft>
                <a:spcPts val="0"/>
              </a:spcAft>
            </a:pPr>
            <a:r>
              <a:rPr lang="en-GB" sz="1400" b="1" i="0" u="none" strike="noStrike" kern="1200" dirty="0">
                <a:solidFill>
                  <a:srgbClr val="1E186A"/>
                </a:solidFill>
                <a:effectLst/>
                <a:latin typeface="Guardian Sans Narrow Semibold" panose="020B0803030202060203" pitchFamily="34" charset="0"/>
                <a:cs typeface="Guardian Sans Narrow Semibold" panose="020B0803030202060203" pitchFamily="34" charset="0"/>
              </a:rPr>
              <a:t>Safeguarding</a:t>
            </a:r>
            <a:endParaRPr lang="en-GB" sz="1400" b="0" i="0" u="none" strike="noStrike" dirty="0">
              <a:effectLst/>
              <a:latin typeface="Arial" panose="020B0604020202020204" pitchFamily="34" charset="0"/>
            </a:endParaRPr>
          </a:p>
          <a:p>
            <a:pPr marL="0" marR="173736" indent="0" algn="l" rtl="0" eaLnBrk="1" fontAlgn="ctr" latinLnBrk="0" hangingPunct="1">
              <a:spcBef>
                <a:spcPts val="280"/>
              </a:spcBef>
              <a:spcAft>
                <a:spcPts val="0"/>
              </a:spcAft>
            </a:pPr>
            <a:r>
              <a:rPr lang="en-GB" sz="1400" b="0" i="0" u="none" strike="noStrike" kern="1200" dirty="0">
                <a:solidFill>
                  <a:srgbClr val="1E186A"/>
                </a:solidFill>
                <a:effectLst/>
                <a:latin typeface="Guardian Sans Narrow Light" panose="020B0403030202060203" pitchFamily="34" charset="0"/>
                <a:cs typeface="Guardian Sans Narrow Light" panose="020B0403030202060203" pitchFamily="34" charset="0"/>
              </a:rPr>
              <a:t>The school is committed to safeguarding and promoting the welfare of children and young people and expects all staff and volunteers to share this commitment.</a:t>
            </a:r>
            <a:endParaRPr lang="en-GB" sz="1400" b="0" i="0" u="none" strike="noStrike" dirty="0">
              <a:effectLst/>
              <a:latin typeface="Arial" panose="020B0604020202020204" pitchFamily="34" charset="0"/>
            </a:endParaRPr>
          </a:p>
          <a:p>
            <a:pPr marL="0" marR="173736" indent="0" algn="ctr" rtl="0" eaLnBrk="1" fontAlgn="ctr" latinLnBrk="0" hangingPunct="1">
              <a:spcBef>
                <a:spcPts val="280"/>
              </a:spcBef>
              <a:spcAft>
                <a:spcPts val="0"/>
              </a:spcAft>
            </a:pPr>
            <a:endParaRPr lang="en-GB" sz="1400" b="0" i="1" u="none" strike="noStrike" kern="1200" dirty="0">
              <a:solidFill>
                <a:srgbClr val="1E186A"/>
              </a:solidFill>
              <a:effectLst/>
              <a:latin typeface="Guardian Sans Narrow Light" panose="020B0403030202060203" pitchFamily="34" charset="0"/>
              <a:cs typeface="Guardian Sans Narrow Light" panose="020B0403030202060203" pitchFamily="34" charset="0"/>
            </a:endParaRPr>
          </a:p>
          <a:p>
            <a:pPr marL="0" marR="173736" indent="0" algn="ctr" rtl="0" eaLnBrk="1" fontAlgn="ctr" latinLnBrk="0" hangingPunct="1">
              <a:spcBef>
                <a:spcPts val="280"/>
              </a:spcBef>
              <a:spcAft>
                <a:spcPts val="0"/>
              </a:spcAft>
            </a:pPr>
            <a:r>
              <a:rPr lang="en-GB" sz="1400" b="0" i="1" u="none" strike="noStrike" kern="1200" dirty="0">
                <a:solidFill>
                  <a:srgbClr val="1E186A"/>
                </a:solidFill>
                <a:effectLst/>
                <a:latin typeface="Guardian Sans Narrow Light" panose="020B0403030202060203" pitchFamily="34" charset="0"/>
                <a:cs typeface="Guardian Sans Narrow Light" panose="020B0403030202060203" pitchFamily="34" charset="0"/>
              </a:rPr>
              <a:t>The duties and responsibilities contained within this job description may change from time to time according to the requirements of the role and it is not intended to have contractual effect</a:t>
            </a:r>
            <a:r>
              <a:rPr lang="en-GB" sz="1300" b="0" i="1" u="none" strike="noStrike" kern="1200" dirty="0">
                <a:solidFill>
                  <a:srgbClr val="1E186A"/>
                </a:solidFill>
                <a:effectLst/>
                <a:latin typeface="Guardian Sans Narrow Light" panose="020B0403030202060203" pitchFamily="34" charset="0"/>
                <a:cs typeface="Guardian Sans Narrow Light" panose="020B0403030202060203" pitchFamily="34" charset="0"/>
              </a:rPr>
              <a:t>.</a:t>
            </a:r>
            <a:endParaRPr lang="en-GB" sz="1300" b="0" i="0" u="none" strike="noStrike" dirty="0">
              <a:effectLst/>
              <a:latin typeface="Arial" panose="020B0604020202020204" pitchFamily="34" charset="0"/>
            </a:endParaRPr>
          </a:p>
        </p:txBody>
      </p:sp>
    </p:spTree>
    <p:extLst>
      <p:ext uri="{BB962C8B-B14F-4D97-AF65-F5344CB8AC3E}">
        <p14:creationId xmlns:p14="http://schemas.microsoft.com/office/powerpoint/2010/main" val="766798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Placeholder 19">
            <a:extLst>
              <a:ext uri="{FF2B5EF4-FFF2-40B4-BE49-F238E27FC236}">
                <a16:creationId xmlns:a16="http://schemas.microsoft.com/office/drawing/2014/main" id="{16D878D4-4859-0F75-A48E-AB8A0409EFF6}"/>
              </a:ext>
            </a:extLst>
          </p:cNvPr>
          <p:cNvPicPr>
            <a:picLocks noChangeAspect="1"/>
          </p:cNvPicPr>
          <p:nvPr/>
        </p:nvPicPr>
        <p:blipFill rotWithShape="1">
          <a:blip r:embed="rId2" cstate="print">
            <a:alphaModFix amt="65000"/>
            <a:extLst>
              <a:ext uri="{28A0092B-C50C-407E-A947-70E740481C1C}">
                <a14:useLocalDpi xmlns:a14="http://schemas.microsoft.com/office/drawing/2010/main"/>
              </a:ext>
            </a:extLst>
          </a:blip>
          <a:srcRect/>
          <a:stretch/>
        </p:blipFill>
        <p:spPr>
          <a:xfrm>
            <a:off x="0" y="8677"/>
            <a:ext cx="7556500" cy="10684723"/>
          </a:xfrm>
          <a:prstGeom prst="rect">
            <a:avLst/>
          </a:prstGeom>
          <a:solidFill>
            <a:schemeClr val="tx2">
              <a:lumMod val="50000"/>
            </a:schemeClr>
          </a:solidFill>
        </p:spPr>
      </p:pic>
      <p:sp>
        <p:nvSpPr>
          <p:cNvPr id="33" name="Rectangle 32">
            <a:extLst>
              <a:ext uri="{FF2B5EF4-FFF2-40B4-BE49-F238E27FC236}">
                <a16:creationId xmlns:a16="http://schemas.microsoft.com/office/drawing/2014/main" id="{89663884-3B88-C74C-6F48-D20DAEB54F9D}"/>
              </a:ext>
            </a:extLst>
          </p:cNvPr>
          <p:cNvSpPr/>
          <p:nvPr/>
        </p:nvSpPr>
        <p:spPr>
          <a:xfrm>
            <a:off x="0" y="0"/>
            <a:ext cx="7556500" cy="6301563"/>
          </a:xfrm>
          <a:prstGeom prst="rect">
            <a:avLst/>
          </a:prstGeom>
          <a:gradFill>
            <a:gsLst>
              <a:gs pos="0">
                <a:schemeClr val="tx2"/>
              </a:gs>
              <a:gs pos="100000">
                <a:schemeClr val="tx2">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6">
            <a:extLst>
              <a:ext uri="{FF2B5EF4-FFF2-40B4-BE49-F238E27FC236}">
                <a16:creationId xmlns:a16="http://schemas.microsoft.com/office/drawing/2014/main" id="{7319400F-F5C7-7563-659E-C4C0BEC48541}"/>
              </a:ext>
            </a:extLst>
          </p:cNvPr>
          <p:cNvSpPr>
            <a:spLocks noChangeAspect="1" noEditPoints="1"/>
          </p:cNvSpPr>
          <p:nvPr/>
        </p:nvSpPr>
        <p:spPr bwMode="auto">
          <a:xfrm rot="10800000">
            <a:off x="6120470" y="1671413"/>
            <a:ext cx="867606" cy="587345"/>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16">
            <a:extLst>
              <a:ext uri="{FF2B5EF4-FFF2-40B4-BE49-F238E27FC236}">
                <a16:creationId xmlns:a16="http://schemas.microsoft.com/office/drawing/2014/main" id="{95EBF3EC-4DD1-14AE-464D-2B87FB21E50D}"/>
              </a:ext>
            </a:extLst>
          </p:cNvPr>
          <p:cNvSpPr>
            <a:spLocks noChangeAspect="1" noEditPoints="1"/>
          </p:cNvSpPr>
          <p:nvPr/>
        </p:nvSpPr>
        <p:spPr bwMode="auto">
          <a:xfrm>
            <a:off x="541338" y="541338"/>
            <a:ext cx="470024" cy="318193"/>
          </a:xfrm>
          <a:custGeom>
            <a:avLst/>
            <a:gdLst>
              <a:gd name="T0" fmla="*/ 426 w 1166"/>
              <a:gd name="T1" fmla="*/ 716 h 787"/>
              <a:gd name="T2" fmla="*/ 280 w 1166"/>
              <a:gd name="T3" fmla="*/ 775 h 787"/>
              <a:gd name="T4" fmla="*/ 206 w 1166"/>
              <a:gd name="T5" fmla="*/ 787 h 787"/>
              <a:gd name="T6" fmla="*/ 152 w 1166"/>
              <a:gd name="T7" fmla="*/ 783 h 787"/>
              <a:gd name="T8" fmla="*/ 86 w 1166"/>
              <a:gd name="T9" fmla="*/ 751 h 787"/>
              <a:gd name="T10" fmla="*/ 43 w 1166"/>
              <a:gd name="T11" fmla="*/ 707 h 787"/>
              <a:gd name="T12" fmla="*/ 9 w 1166"/>
              <a:gd name="T13" fmla="*/ 634 h 787"/>
              <a:gd name="T14" fmla="*/ 0 w 1166"/>
              <a:gd name="T15" fmla="*/ 572 h 787"/>
              <a:gd name="T16" fmla="*/ 9 w 1166"/>
              <a:gd name="T17" fmla="*/ 504 h 787"/>
              <a:gd name="T18" fmla="*/ 33 w 1166"/>
              <a:gd name="T19" fmla="*/ 435 h 787"/>
              <a:gd name="T20" fmla="*/ 72 w 1166"/>
              <a:gd name="T21" fmla="*/ 365 h 787"/>
              <a:gd name="T22" fmla="*/ 197 w 1166"/>
              <a:gd name="T23" fmla="*/ 221 h 787"/>
              <a:gd name="T24" fmla="*/ 385 w 1166"/>
              <a:gd name="T25" fmla="*/ 75 h 787"/>
              <a:gd name="T26" fmla="*/ 534 w 1166"/>
              <a:gd name="T27" fmla="*/ 32 h 787"/>
              <a:gd name="T28" fmla="*/ 406 w 1166"/>
              <a:gd name="T29" fmla="*/ 146 h 787"/>
              <a:gd name="T30" fmla="*/ 323 w 1166"/>
              <a:gd name="T31" fmla="*/ 249 h 787"/>
              <a:gd name="T32" fmla="*/ 287 w 1166"/>
              <a:gd name="T33" fmla="*/ 326 h 787"/>
              <a:gd name="T34" fmla="*/ 265 w 1166"/>
              <a:gd name="T35" fmla="*/ 441 h 787"/>
              <a:gd name="T36" fmla="*/ 266 w 1166"/>
              <a:gd name="T37" fmla="*/ 509 h 787"/>
              <a:gd name="T38" fmla="*/ 284 w 1166"/>
              <a:gd name="T39" fmla="*/ 576 h 787"/>
              <a:gd name="T40" fmla="*/ 309 w 1166"/>
              <a:gd name="T41" fmla="*/ 621 h 787"/>
              <a:gd name="T42" fmla="*/ 347 w 1166"/>
              <a:gd name="T43" fmla="*/ 660 h 787"/>
              <a:gd name="T44" fmla="*/ 378 w 1166"/>
              <a:gd name="T45" fmla="*/ 668 h 787"/>
              <a:gd name="T46" fmla="*/ 450 w 1166"/>
              <a:gd name="T47" fmla="*/ 646 h 787"/>
              <a:gd name="T48" fmla="*/ 1154 w 1166"/>
              <a:gd name="T49" fmla="*/ 661 h 787"/>
              <a:gd name="T50" fmla="*/ 973 w 1166"/>
              <a:gd name="T51" fmla="*/ 756 h 787"/>
              <a:gd name="T52" fmla="*/ 874 w 1166"/>
              <a:gd name="T53" fmla="*/ 783 h 787"/>
              <a:gd name="T54" fmla="*/ 822 w 1166"/>
              <a:gd name="T55" fmla="*/ 787 h 787"/>
              <a:gd name="T56" fmla="*/ 750 w 1166"/>
              <a:gd name="T57" fmla="*/ 771 h 787"/>
              <a:gd name="T58" fmla="*/ 689 w 1166"/>
              <a:gd name="T59" fmla="*/ 724 h 787"/>
              <a:gd name="T60" fmla="*/ 655 w 1166"/>
              <a:gd name="T61" fmla="*/ 672 h 787"/>
              <a:gd name="T62" fmla="*/ 635 w 1166"/>
              <a:gd name="T63" fmla="*/ 594 h 787"/>
              <a:gd name="T64" fmla="*/ 635 w 1166"/>
              <a:gd name="T65" fmla="*/ 538 h 787"/>
              <a:gd name="T66" fmla="*/ 650 w 1166"/>
              <a:gd name="T67" fmla="*/ 470 h 787"/>
              <a:gd name="T68" fmla="*/ 683 w 1166"/>
              <a:gd name="T69" fmla="*/ 401 h 787"/>
              <a:gd name="T70" fmla="*/ 759 w 1166"/>
              <a:gd name="T71" fmla="*/ 295 h 787"/>
              <a:gd name="T72" fmla="*/ 916 w 1166"/>
              <a:gd name="T73" fmla="*/ 150 h 787"/>
              <a:gd name="T74" fmla="*/ 1136 w 1166"/>
              <a:gd name="T75" fmla="*/ 0 h 787"/>
              <a:gd name="T76" fmla="*/ 1096 w 1166"/>
              <a:gd name="T77" fmla="*/ 91 h 787"/>
              <a:gd name="T78" fmla="*/ 991 w 1166"/>
              <a:gd name="T79" fmla="*/ 198 h 787"/>
              <a:gd name="T80" fmla="*/ 942 w 1166"/>
              <a:gd name="T81" fmla="*/ 273 h 787"/>
              <a:gd name="T82" fmla="*/ 904 w 1166"/>
              <a:gd name="T83" fmla="*/ 382 h 787"/>
              <a:gd name="T84" fmla="*/ 895 w 1166"/>
              <a:gd name="T85" fmla="*/ 472 h 787"/>
              <a:gd name="T86" fmla="*/ 904 w 1166"/>
              <a:gd name="T87" fmla="*/ 542 h 787"/>
              <a:gd name="T88" fmla="*/ 931 w 1166"/>
              <a:gd name="T89" fmla="*/ 607 h 787"/>
              <a:gd name="T90" fmla="*/ 960 w 1166"/>
              <a:gd name="T91" fmla="*/ 645 h 787"/>
              <a:gd name="T92" fmla="*/ 1000 w 1166"/>
              <a:gd name="T93" fmla="*/ 668 h 787"/>
              <a:gd name="T94" fmla="*/ 1027 w 1166"/>
              <a:gd name="T95" fmla="*/ 665 h 787"/>
              <a:gd name="T96" fmla="*/ 1154 w 1166"/>
              <a:gd name="T97" fmla="*/ 661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6" h="787">
                <a:moveTo>
                  <a:pt x="522" y="661"/>
                </a:moveTo>
                <a:lnTo>
                  <a:pt x="522" y="661"/>
                </a:lnTo>
                <a:lnTo>
                  <a:pt x="473" y="690"/>
                </a:lnTo>
                <a:lnTo>
                  <a:pt x="426" y="716"/>
                </a:lnTo>
                <a:lnTo>
                  <a:pt x="382" y="738"/>
                </a:lnTo>
                <a:lnTo>
                  <a:pt x="340" y="756"/>
                </a:lnTo>
                <a:lnTo>
                  <a:pt x="299" y="770"/>
                </a:lnTo>
                <a:lnTo>
                  <a:pt x="280" y="775"/>
                </a:lnTo>
                <a:lnTo>
                  <a:pt x="261" y="779"/>
                </a:lnTo>
                <a:lnTo>
                  <a:pt x="243" y="783"/>
                </a:lnTo>
                <a:lnTo>
                  <a:pt x="224" y="786"/>
                </a:lnTo>
                <a:lnTo>
                  <a:pt x="206" y="787"/>
                </a:lnTo>
                <a:lnTo>
                  <a:pt x="189" y="787"/>
                </a:lnTo>
                <a:lnTo>
                  <a:pt x="189" y="787"/>
                </a:lnTo>
                <a:lnTo>
                  <a:pt x="171" y="786"/>
                </a:lnTo>
                <a:lnTo>
                  <a:pt x="152" y="783"/>
                </a:lnTo>
                <a:lnTo>
                  <a:pt x="135" y="778"/>
                </a:lnTo>
                <a:lnTo>
                  <a:pt x="118" y="771"/>
                </a:lnTo>
                <a:lnTo>
                  <a:pt x="101" y="762"/>
                </a:lnTo>
                <a:lnTo>
                  <a:pt x="86" y="751"/>
                </a:lnTo>
                <a:lnTo>
                  <a:pt x="72" y="738"/>
                </a:lnTo>
                <a:lnTo>
                  <a:pt x="56" y="724"/>
                </a:lnTo>
                <a:lnTo>
                  <a:pt x="56" y="724"/>
                </a:lnTo>
                <a:lnTo>
                  <a:pt x="43" y="707"/>
                </a:lnTo>
                <a:lnTo>
                  <a:pt x="33" y="690"/>
                </a:lnTo>
                <a:lnTo>
                  <a:pt x="22" y="672"/>
                </a:lnTo>
                <a:lnTo>
                  <a:pt x="15" y="654"/>
                </a:lnTo>
                <a:lnTo>
                  <a:pt x="9" y="634"/>
                </a:lnTo>
                <a:lnTo>
                  <a:pt x="4" y="614"/>
                </a:lnTo>
                <a:lnTo>
                  <a:pt x="2" y="594"/>
                </a:lnTo>
                <a:lnTo>
                  <a:pt x="0" y="572"/>
                </a:lnTo>
                <a:lnTo>
                  <a:pt x="0" y="572"/>
                </a:lnTo>
                <a:lnTo>
                  <a:pt x="2" y="555"/>
                </a:lnTo>
                <a:lnTo>
                  <a:pt x="3" y="538"/>
                </a:lnTo>
                <a:lnTo>
                  <a:pt x="6" y="520"/>
                </a:lnTo>
                <a:lnTo>
                  <a:pt x="9" y="504"/>
                </a:lnTo>
                <a:lnTo>
                  <a:pt x="13" y="487"/>
                </a:lnTo>
                <a:lnTo>
                  <a:pt x="19" y="470"/>
                </a:lnTo>
                <a:lnTo>
                  <a:pt x="25" y="452"/>
                </a:lnTo>
                <a:lnTo>
                  <a:pt x="33" y="435"/>
                </a:lnTo>
                <a:lnTo>
                  <a:pt x="41" y="417"/>
                </a:lnTo>
                <a:lnTo>
                  <a:pt x="50" y="400"/>
                </a:lnTo>
                <a:lnTo>
                  <a:pt x="60" y="382"/>
                </a:lnTo>
                <a:lnTo>
                  <a:pt x="72" y="365"/>
                </a:lnTo>
                <a:lnTo>
                  <a:pt x="98" y="329"/>
                </a:lnTo>
                <a:lnTo>
                  <a:pt x="126" y="294"/>
                </a:lnTo>
                <a:lnTo>
                  <a:pt x="160" y="258"/>
                </a:lnTo>
                <a:lnTo>
                  <a:pt x="197" y="221"/>
                </a:lnTo>
                <a:lnTo>
                  <a:pt x="239" y="185"/>
                </a:lnTo>
                <a:lnTo>
                  <a:pt x="284" y="149"/>
                </a:lnTo>
                <a:lnTo>
                  <a:pt x="332" y="111"/>
                </a:lnTo>
                <a:lnTo>
                  <a:pt x="385" y="75"/>
                </a:lnTo>
                <a:lnTo>
                  <a:pt x="442" y="38"/>
                </a:lnTo>
                <a:lnTo>
                  <a:pt x="503" y="0"/>
                </a:lnTo>
                <a:lnTo>
                  <a:pt x="534" y="32"/>
                </a:lnTo>
                <a:lnTo>
                  <a:pt x="534" y="32"/>
                </a:lnTo>
                <a:lnTo>
                  <a:pt x="498" y="62"/>
                </a:lnTo>
                <a:lnTo>
                  <a:pt x="464" y="91"/>
                </a:lnTo>
                <a:lnTo>
                  <a:pt x="433" y="119"/>
                </a:lnTo>
                <a:lnTo>
                  <a:pt x="406" y="146"/>
                </a:lnTo>
                <a:lnTo>
                  <a:pt x="380" y="172"/>
                </a:lnTo>
                <a:lnTo>
                  <a:pt x="358" y="198"/>
                </a:lnTo>
                <a:lnTo>
                  <a:pt x="340" y="224"/>
                </a:lnTo>
                <a:lnTo>
                  <a:pt x="323" y="249"/>
                </a:lnTo>
                <a:lnTo>
                  <a:pt x="323" y="249"/>
                </a:lnTo>
                <a:lnTo>
                  <a:pt x="309" y="273"/>
                </a:lnTo>
                <a:lnTo>
                  <a:pt x="297" y="299"/>
                </a:lnTo>
                <a:lnTo>
                  <a:pt x="287" y="326"/>
                </a:lnTo>
                <a:lnTo>
                  <a:pt x="279" y="353"/>
                </a:lnTo>
                <a:lnTo>
                  <a:pt x="272" y="382"/>
                </a:lnTo>
                <a:lnTo>
                  <a:pt x="267" y="410"/>
                </a:lnTo>
                <a:lnTo>
                  <a:pt x="265" y="441"/>
                </a:lnTo>
                <a:lnTo>
                  <a:pt x="263" y="472"/>
                </a:lnTo>
                <a:lnTo>
                  <a:pt x="263" y="472"/>
                </a:lnTo>
                <a:lnTo>
                  <a:pt x="265" y="491"/>
                </a:lnTo>
                <a:lnTo>
                  <a:pt x="266" y="509"/>
                </a:lnTo>
                <a:lnTo>
                  <a:pt x="268" y="526"/>
                </a:lnTo>
                <a:lnTo>
                  <a:pt x="272" y="542"/>
                </a:lnTo>
                <a:lnTo>
                  <a:pt x="277" y="559"/>
                </a:lnTo>
                <a:lnTo>
                  <a:pt x="284" y="576"/>
                </a:lnTo>
                <a:lnTo>
                  <a:pt x="290" y="592"/>
                </a:lnTo>
                <a:lnTo>
                  <a:pt x="299" y="607"/>
                </a:lnTo>
                <a:lnTo>
                  <a:pt x="299" y="607"/>
                </a:lnTo>
                <a:lnTo>
                  <a:pt x="309" y="621"/>
                </a:lnTo>
                <a:lnTo>
                  <a:pt x="318" y="634"/>
                </a:lnTo>
                <a:lnTo>
                  <a:pt x="327" y="645"/>
                </a:lnTo>
                <a:lnTo>
                  <a:pt x="337" y="654"/>
                </a:lnTo>
                <a:lnTo>
                  <a:pt x="347" y="660"/>
                </a:lnTo>
                <a:lnTo>
                  <a:pt x="358" y="664"/>
                </a:lnTo>
                <a:lnTo>
                  <a:pt x="368" y="668"/>
                </a:lnTo>
                <a:lnTo>
                  <a:pt x="378" y="668"/>
                </a:lnTo>
                <a:lnTo>
                  <a:pt x="378" y="668"/>
                </a:lnTo>
                <a:lnTo>
                  <a:pt x="385" y="668"/>
                </a:lnTo>
                <a:lnTo>
                  <a:pt x="394" y="665"/>
                </a:lnTo>
                <a:lnTo>
                  <a:pt x="417" y="659"/>
                </a:lnTo>
                <a:lnTo>
                  <a:pt x="450" y="646"/>
                </a:lnTo>
                <a:lnTo>
                  <a:pt x="490" y="629"/>
                </a:lnTo>
                <a:lnTo>
                  <a:pt x="522" y="661"/>
                </a:lnTo>
                <a:close/>
                <a:moveTo>
                  <a:pt x="1154" y="661"/>
                </a:moveTo>
                <a:lnTo>
                  <a:pt x="1154" y="661"/>
                </a:lnTo>
                <a:lnTo>
                  <a:pt x="1106" y="690"/>
                </a:lnTo>
                <a:lnTo>
                  <a:pt x="1059" y="716"/>
                </a:lnTo>
                <a:lnTo>
                  <a:pt x="1014" y="738"/>
                </a:lnTo>
                <a:lnTo>
                  <a:pt x="973" y="756"/>
                </a:lnTo>
                <a:lnTo>
                  <a:pt x="931" y="770"/>
                </a:lnTo>
                <a:lnTo>
                  <a:pt x="912" y="775"/>
                </a:lnTo>
                <a:lnTo>
                  <a:pt x="892" y="779"/>
                </a:lnTo>
                <a:lnTo>
                  <a:pt x="874" y="783"/>
                </a:lnTo>
                <a:lnTo>
                  <a:pt x="856" y="786"/>
                </a:lnTo>
                <a:lnTo>
                  <a:pt x="839" y="787"/>
                </a:lnTo>
                <a:lnTo>
                  <a:pt x="822" y="787"/>
                </a:lnTo>
                <a:lnTo>
                  <a:pt x="822" y="787"/>
                </a:lnTo>
                <a:lnTo>
                  <a:pt x="803" y="786"/>
                </a:lnTo>
                <a:lnTo>
                  <a:pt x="785" y="783"/>
                </a:lnTo>
                <a:lnTo>
                  <a:pt x="767" y="778"/>
                </a:lnTo>
                <a:lnTo>
                  <a:pt x="750" y="771"/>
                </a:lnTo>
                <a:lnTo>
                  <a:pt x="733" y="762"/>
                </a:lnTo>
                <a:lnTo>
                  <a:pt x="718" y="751"/>
                </a:lnTo>
                <a:lnTo>
                  <a:pt x="703" y="738"/>
                </a:lnTo>
                <a:lnTo>
                  <a:pt x="689" y="724"/>
                </a:lnTo>
                <a:lnTo>
                  <a:pt x="689" y="724"/>
                </a:lnTo>
                <a:lnTo>
                  <a:pt x="676" y="707"/>
                </a:lnTo>
                <a:lnTo>
                  <a:pt x="665" y="690"/>
                </a:lnTo>
                <a:lnTo>
                  <a:pt x="655" y="672"/>
                </a:lnTo>
                <a:lnTo>
                  <a:pt x="648" y="654"/>
                </a:lnTo>
                <a:lnTo>
                  <a:pt x="641" y="634"/>
                </a:lnTo>
                <a:lnTo>
                  <a:pt x="637" y="614"/>
                </a:lnTo>
                <a:lnTo>
                  <a:pt x="635" y="594"/>
                </a:lnTo>
                <a:lnTo>
                  <a:pt x="633" y="572"/>
                </a:lnTo>
                <a:lnTo>
                  <a:pt x="633" y="572"/>
                </a:lnTo>
                <a:lnTo>
                  <a:pt x="633" y="555"/>
                </a:lnTo>
                <a:lnTo>
                  <a:pt x="635" y="538"/>
                </a:lnTo>
                <a:lnTo>
                  <a:pt x="637" y="522"/>
                </a:lnTo>
                <a:lnTo>
                  <a:pt x="641" y="505"/>
                </a:lnTo>
                <a:lnTo>
                  <a:pt x="645" y="488"/>
                </a:lnTo>
                <a:lnTo>
                  <a:pt x="650" y="470"/>
                </a:lnTo>
                <a:lnTo>
                  <a:pt x="657" y="453"/>
                </a:lnTo>
                <a:lnTo>
                  <a:pt x="665" y="436"/>
                </a:lnTo>
                <a:lnTo>
                  <a:pt x="674" y="418"/>
                </a:lnTo>
                <a:lnTo>
                  <a:pt x="683" y="401"/>
                </a:lnTo>
                <a:lnTo>
                  <a:pt x="693" y="383"/>
                </a:lnTo>
                <a:lnTo>
                  <a:pt x="703" y="366"/>
                </a:lnTo>
                <a:lnTo>
                  <a:pt x="729" y="331"/>
                </a:lnTo>
                <a:lnTo>
                  <a:pt x="759" y="295"/>
                </a:lnTo>
                <a:lnTo>
                  <a:pt x="793" y="259"/>
                </a:lnTo>
                <a:lnTo>
                  <a:pt x="829" y="223"/>
                </a:lnTo>
                <a:lnTo>
                  <a:pt x="870" y="186"/>
                </a:lnTo>
                <a:lnTo>
                  <a:pt x="916" y="150"/>
                </a:lnTo>
                <a:lnTo>
                  <a:pt x="965" y="113"/>
                </a:lnTo>
                <a:lnTo>
                  <a:pt x="1018" y="76"/>
                </a:lnTo>
                <a:lnTo>
                  <a:pt x="1075" y="39"/>
                </a:lnTo>
                <a:lnTo>
                  <a:pt x="1136" y="0"/>
                </a:lnTo>
                <a:lnTo>
                  <a:pt x="1166" y="32"/>
                </a:lnTo>
                <a:lnTo>
                  <a:pt x="1166" y="32"/>
                </a:lnTo>
                <a:lnTo>
                  <a:pt x="1129" y="62"/>
                </a:lnTo>
                <a:lnTo>
                  <a:pt x="1096" y="91"/>
                </a:lnTo>
                <a:lnTo>
                  <a:pt x="1065" y="119"/>
                </a:lnTo>
                <a:lnTo>
                  <a:pt x="1037" y="146"/>
                </a:lnTo>
                <a:lnTo>
                  <a:pt x="1013" y="172"/>
                </a:lnTo>
                <a:lnTo>
                  <a:pt x="991" y="198"/>
                </a:lnTo>
                <a:lnTo>
                  <a:pt x="971" y="224"/>
                </a:lnTo>
                <a:lnTo>
                  <a:pt x="955" y="249"/>
                </a:lnTo>
                <a:lnTo>
                  <a:pt x="955" y="249"/>
                </a:lnTo>
                <a:lnTo>
                  <a:pt x="942" y="273"/>
                </a:lnTo>
                <a:lnTo>
                  <a:pt x="929" y="299"/>
                </a:lnTo>
                <a:lnTo>
                  <a:pt x="918" y="326"/>
                </a:lnTo>
                <a:lnTo>
                  <a:pt x="911" y="353"/>
                </a:lnTo>
                <a:lnTo>
                  <a:pt x="904" y="382"/>
                </a:lnTo>
                <a:lnTo>
                  <a:pt x="899" y="410"/>
                </a:lnTo>
                <a:lnTo>
                  <a:pt x="896" y="441"/>
                </a:lnTo>
                <a:lnTo>
                  <a:pt x="895" y="472"/>
                </a:lnTo>
                <a:lnTo>
                  <a:pt x="895" y="472"/>
                </a:lnTo>
                <a:lnTo>
                  <a:pt x="896" y="491"/>
                </a:lnTo>
                <a:lnTo>
                  <a:pt x="898" y="509"/>
                </a:lnTo>
                <a:lnTo>
                  <a:pt x="900" y="526"/>
                </a:lnTo>
                <a:lnTo>
                  <a:pt x="904" y="542"/>
                </a:lnTo>
                <a:lnTo>
                  <a:pt x="909" y="559"/>
                </a:lnTo>
                <a:lnTo>
                  <a:pt x="916" y="576"/>
                </a:lnTo>
                <a:lnTo>
                  <a:pt x="923" y="592"/>
                </a:lnTo>
                <a:lnTo>
                  <a:pt x="931" y="607"/>
                </a:lnTo>
                <a:lnTo>
                  <a:pt x="931" y="607"/>
                </a:lnTo>
                <a:lnTo>
                  <a:pt x="940" y="621"/>
                </a:lnTo>
                <a:lnTo>
                  <a:pt x="949" y="634"/>
                </a:lnTo>
                <a:lnTo>
                  <a:pt x="960" y="645"/>
                </a:lnTo>
                <a:lnTo>
                  <a:pt x="969" y="654"/>
                </a:lnTo>
                <a:lnTo>
                  <a:pt x="979" y="660"/>
                </a:lnTo>
                <a:lnTo>
                  <a:pt x="989" y="664"/>
                </a:lnTo>
                <a:lnTo>
                  <a:pt x="1000" y="668"/>
                </a:lnTo>
                <a:lnTo>
                  <a:pt x="1010" y="668"/>
                </a:lnTo>
                <a:lnTo>
                  <a:pt x="1010" y="668"/>
                </a:lnTo>
                <a:lnTo>
                  <a:pt x="1018" y="668"/>
                </a:lnTo>
                <a:lnTo>
                  <a:pt x="1027" y="665"/>
                </a:lnTo>
                <a:lnTo>
                  <a:pt x="1052" y="659"/>
                </a:lnTo>
                <a:lnTo>
                  <a:pt x="1084" y="646"/>
                </a:lnTo>
                <a:lnTo>
                  <a:pt x="1124" y="629"/>
                </a:lnTo>
                <a:lnTo>
                  <a:pt x="1154" y="66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object 8">
            <a:extLst>
              <a:ext uri="{FF2B5EF4-FFF2-40B4-BE49-F238E27FC236}">
                <a16:creationId xmlns:a16="http://schemas.microsoft.com/office/drawing/2014/main" id="{A9DD96F9-3B90-9B67-B46B-C6BE64828288}"/>
              </a:ext>
            </a:extLst>
          </p:cNvPr>
          <p:cNvSpPr txBox="1"/>
          <p:nvPr/>
        </p:nvSpPr>
        <p:spPr>
          <a:xfrm>
            <a:off x="541337" y="859531"/>
            <a:ext cx="5222897" cy="2241639"/>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100" kern="1200" spc="50" baseline="0">
                <a:solidFill>
                  <a:schemeClr val="tx2"/>
                </a:solidFill>
                <a:latin typeface="+mn-lt"/>
                <a:ea typeface="+mn-ea"/>
                <a:cs typeface="+mn-cs"/>
              </a:defRPr>
            </a:lvl1pPr>
            <a:lvl2pPr marL="90488"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2pPr>
            <a:lvl3pPr marL="180975"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3pPr>
            <a:lvl4pPr marL="269875" indent="-88900"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4pPr>
            <a:lvl5pPr marL="360363" indent="-90488" algn="l" defTabSz="914400" rtl="0" eaLnBrk="1" latinLnBrk="0" hangingPunct="1">
              <a:lnSpc>
                <a:spcPct val="100000"/>
              </a:lnSpc>
              <a:spcBef>
                <a:spcPts val="600"/>
              </a:spcBef>
              <a:buFont typeface="Arial" panose="020B0604020202020204" pitchFamily="34" charset="0"/>
              <a:buChar char="•"/>
              <a:defRPr sz="1100" kern="1200" spc="5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i="1" dirty="0">
                <a:solidFill>
                  <a:schemeClr val="bg1"/>
                </a:solidFill>
              </a:rPr>
              <a:t>“The School is highly successful in meeting its aim of preparing young people for their role as responsible citizens of the wider world.” </a:t>
            </a:r>
          </a:p>
          <a:p>
            <a:pPr marL="12700">
              <a:spcBef>
                <a:spcPts val="840"/>
              </a:spcBef>
              <a:defRPr/>
            </a:pPr>
            <a:r>
              <a:rPr lang="en-GB" b="1" dirty="0">
                <a:solidFill>
                  <a:schemeClr val="bg1"/>
                </a:solidFill>
                <a:latin typeface="Guardian Sans Narrow Medium" panose="020B0603030202060203" pitchFamily="34" charset="0"/>
              </a:rPr>
              <a:t>Independent School Inspections – ISI</a:t>
            </a:r>
          </a:p>
        </p:txBody>
      </p:sp>
      <p:grpSp>
        <p:nvGrpSpPr>
          <p:cNvPr id="32" name="Group 31">
            <a:extLst>
              <a:ext uri="{FF2B5EF4-FFF2-40B4-BE49-F238E27FC236}">
                <a16:creationId xmlns:a16="http://schemas.microsoft.com/office/drawing/2014/main" id="{3AF5DE93-E9F6-22C9-DC1C-52FA3A1C93EA}"/>
              </a:ext>
            </a:extLst>
          </p:cNvPr>
          <p:cNvGrpSpPr/>
          <p:nvPr/>
        </p:nvGrpSpPr>
        <p:grpSpPr>
          <a:xfrm>
            <a:off x="6102182" y="546221"/>
            <a:ext cx="911828" cy="911923"/>
            <a:chOff x="6102182" y="546221"/>
            <a:chExt cx="911828" cy="911923"/>
          </a:xfrm>
        </p:grpSpPr>
        <p:sp>
          <p:nvSpPr>
            <p:cNvPr id="14" name="Freeform: Shape 13">
              <a:extLst>
                <a:ext uri="{FF2B5EF4-FFF2-40B4-BE49-F238E27FC236}">
                  <a16:creationId xmlns:a16="http://schemas.microsoft.com/office/drawing/2014/main" id="{6B22B776-E83D-299F-1D53-2C179B381355}"/>
                </a:ext>
              </a:extLst>
            </p:cNvPr>
            <p:cNvSpPr/>
            <p:nvPr/>
          </p:nvSpPr>
          <p:spPr>
            <a:xfrm>
              <a:off x="6102182" y="546221"/>
              <a:ext cx="911828" cy="911923"/>
            </a:xfrm>
            <a:custGeom>
              <a:avLst/>
              <a:gdLst>
                <a:gd name="connsiteX0" fmla="*/ 0 w 911828"/>
                <a:gd name="connsiteY0" fmla="*/ 0 h 911923"/>
                <a:gd name="connsiteX1" fmla="*/ 911828 w 911828"/>
                <a:gd name="connsiteY1" fmla="*/ 0 h 911923"/>
                <a:gd name="connsiteX2" fmla="*/ 911828 w 911828"/>
                <a:gd name="connsiteY2" fmla="*/ 911924 h 911923"/>
                <a:gd name="connsiteX3" fmla="*/ 0 w 911828"/>
                <a:gd name="connsiteY3" fmla="*/ 911924 h 911923"/>
              </a:gdLst>
              <a:ahLst/>
              <a:cxnLst>
                <a:cxn ang="0">
                  <a:pos x="connsiteX0" y="connsiteY0"/>
                </a:cxn>
                <a:cxn ang="0">
                  <a:pos x="connsiteX1" y="connsiteY1"/>
                </a:cxn>
                <a:cxn ang="0">
                  <a:pos x="connsiteX2" y="connsiteY2"/>
                </a:cxn>
                <a:cxn ang="0">
                  <a:pos x="connsiteX3" y="connsiteY3"/>
                </a:cxn>
              </a:cxnLst>
              <a:rect l="l" t="t" r="r" b="b"/>
              <a:pathLst>
                <a:path w="911828" h="911923">
                  <a:moveTo>
                    <a:pt x="0" y="0"/>
                  </a:moveTo>
                  <a:lnTo>
                    <a:pt x="911828" y="0"/>
                  </a:lnTo>
                  <a:lnTo>
                    <a:pt x="911828" y="911924"/>
                  </a:lnTo>
                  <a:lnTo>
                    <a:pt x="0" y="911924"/>
                  </a:lnTo>
                  <a:close/>
                </a:path>
              </a:pathLst>
            </a:custGeom>
            <a:solidFill>
              <a:srgbClr val="FCEA10"/>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B10615C-E472-8F98-209B-E48DFDEB1A84}"/>
                </a:ext>
              </a:extLst>
            </p:cNvPr>
            <p:cNvSpPr/>
            <p:nvPr/>
          </p:nvSpPr>
          <p:spPr>
            <a:xfrm>
              <a:off x="6488325" y="1180300"/>
              <a:ext cx="187737" cy="169830"/>
            </a:xfrm>
            <a:custGeom>
              <a:avLst/>
              <a:gdLst>
                <a:gd name="connsiteX0" fmla="*/ 164116 w 187737"/>
                <a:gd name="connsiteY0" fmla="*/ 93250 h 169830"/>
                <a:gd name="connsiteX1" fmla="*/ 135731 w 187737"/>
                <a:gd name="connsiteY1" fmla="*/ 77915 h 169830"/>
                <a:gd name="connsiteX2" fmla="*/ 134588 w 187737"/>
                <a:gd name="connsiteY2" fmla="*/ 62484 h 169830"/>
                <a:gd name="connsiteX3" fmla="*/ 144018 w 187737"/>
                <a:gd name="connsiteY3" fmla="*/ 54197 h 169830"/>
                <a:gd name="connsiteX4" fmla="*/ 172403 w 187737"/>
                <a:gd name="connsiteY4" fmla="*/ 49530 h 169830"/>
                <a:gd name="connsiteX5" fmla="*/ 177070 w 187737"/>
                <a:gd name="connsiteY5" fmla="*/ 23527 h 169830"/>
                <a:gd name="connsiteX6" fmla="*/ 187738 w 187737"/>
                <a:gd name="connsiteY6" fmla="*/ 1143 h 169830"/>
                <a:gd name="connsiteX7" fmla="*/ 186500 w 187737"/>
                <a:gd name="connsiteY7" fmla="*/ 0 h 169830"/>
                <a:gd name="connsiteX8" fmla="*/ 144018 w 187737"/>
                <a:gd name="connsiteY8" fmla="*/ 21241 h 169830"/>
                <a:gd name="connsiteX9" fmla="*/ 144018 w 187737"/>
                <a:gd name="connsiteY9" fmla="*/ 49625 h 169830"/>
                <a:gd name="connsiteX10" fmla="*/ 133350 w 187737"/>
                <a:gd name="connsiteY10" fmla="*/ 56674 h 169830"/>
                <a:gd name="connsiteX11" fmla="*/ 110966 w 187737"/>
                <a:gd name="connsiteY11" fmla="*/ 49625 h 169830"/>
                <a:gd name="connsiteX12" fmla="*/ 95536 w 187737"/>
                <a:gd name="connsiteY12" fmla="*/ 10668 h 169830"/>
                <a:gd name="connsiteX13" fmla="*/ 74295 w 187737"/>
                <a:gd name="connsiteY13" fmla="*/ 11716 h 169830"/>
                <a:gd name="connsiteX14" fmla="*/ 55436 w 187737"/>
                <a:gd name="connsiteY14" fmla="*/ 6953 h 169830"/>
                <a:gd name="connsiteX15" fmla="*/ 46006 w 187737"/>
                <a:gd name="connsiteY15" fmla="*/ 15335 h 169830"/>
                <a:gd name="connsiteX16" fmla="*/ 41338 w 187737"/>
                <a:gd name="connsiteY16" fmla="*/ 33052 h 169830"/>
                <a:gd name="connsiteX17" fmla="*/ 30671 w 187737"/>
                <a:gd name="connsiteY17" fmla="*/ 22479 h 169830"/>
                <a:gd name="connsiteX18" fmla="*/ 18859 w 187737"/>
                <a:gd name="connsiteY18" fmla="*/ 26003 h 169830"/>
                <a:gd name="connsiteX19" fmla="*/ 14097 w 187737"/>
                <a:gd name="connsiteY19" fmla="*/ 37814 h 169830"/>
                <a:gd name="connsiteX20" fmla="*/ 2381 w 187737"/>
                <a:gd name="connsiteY20" fmla="*/ 40100 h 169830"/>
                <a:gd name="connsiteX21" fmla="*/ 0 w 187737"/>
                <a:gd name="connsiteY21" fmla="*/ 47149 h 169830"/>
                <a:gd name="connsiteX22" fmla="*/ 16478 w 187737"/>
                <a:gd name="connsiteY22" fmla="*/ 61341 h 169830"/>
                <a:gd name="connsiteX23" fmla="*/ 34195 w 187737"/>
                <a:gd name="connsiteY23" fmla="*/ 88583 h 169830"/>
                <a:gd name="connsiteX24" fmla="*/ 36576 w 187737"/>
                <a:gd name="connsiteY24" fmla="*/ 95631 h 169830"/>
                <a:gd name="connsiteX25" fmla="*/ 4667 w 187737"/>
                <a:gd name="connsiteY25" fmla="*/ 116872 h 169830"/>
                <a:gd name="connsiteX26" fmla="*/ 9430 w 187737"/>
                <a:gd name="connsiteY26" fmla="*/ 121539 h 169830"/>
                <a:gd name="connsiteX27" fmla="*/ 35338 w 187737"/>
                <a:gd name="connsiteY27" fmla="*/ 106204 h 169830"/>
                <a:gd name="connsiteX28" fmla="*/ 30575 w 187737"/>
                <a:gd name="connsiteY28" fmla="*/ 158115 h 169830"/>
                <a:gd name="connsiteX29" fmla="*/ 23432 w 187737"/>
                <a:gd name="connsiteY29" fmla="*/ 165068 h 169830"/>
                <a:gd name="connsiteX30" fmla="*/ 29337 w 187737"/>
                <a:gd name="connsiteY30" fmla="*/ 169831 h 169830"/>
                <a:gd name="connsiteX31" fmla="*/ 57626 w 187737"/>
                <a:gd name="connsiteY31" fmla="*/ 143923 h 169830"/>
                <a:gd name="connsiteX32" fmla="*/ 56388 w 187737"/>
                <a:gd name="connsiteY32" fmla="*/ 136779 h 169830"/>
                <a:gd name="connsiteX33" fmla="*/ 68294 w 187737"/>
                <a:gd name="connsiteY33" fmla="*/ 133255 h 169830"/>
                <a:gd name="connsiteX34" fmla="*/ 75343 w 187737"/>
                <a:gd name="connsiteY34" fmla="*/ 146209 h 169830"/>
                <a:gd name="connsiteX35" fmla="*/ 81248 w 187737"/>
                <a:gd name="connsiteY35" fmla="*/ 146209 h 169830"/>
                <a:gd name="connsiteX36" fmla="*/ 81248 w 187737"/>
                <a:gd name="connsiteY36" fmla="*/ 142685 h 169830"/>
                <a:gd name="connsiteX37" fmla="*/ 72962 w 187737"/>
                <a:gd name="connsiteY37" fmla="*/ 132017 h 169830"/>
                <a:gd name="connsiteX38" fmla="*/ 75247 w 187737"/>
                <a:gd name="connsiteY38" fmla="*/ 117920 h 169830"/>
                <a:gd name="connsiteX39" fmla="*/ 94107 w 187737"/>
                <a:gd name="connsiteY39" fmla="*/ 137922 h 169830"/>
                <a:gd name="connsiteX40" fmla="*/ 101155 w 187737"/>
                <a:gd name="connsiteY40" fmla="*/ 137922 h 169830"/>
                <a:gd name="connsiteX41" fmla="*/ 105823 w 187737"/>
                <a:gd name="connsiteY41" fmla="*/ 134398 h 169830"/>
                <a:gd name="connsiteX42" fmla="*/ 108204 w 187737"/>
                <a:gd name="connsiteY42" fmla="*/ 130778 h 169830"/>
                <a:gd name="connsiteX43" fmla="*/ 107061 w 187737"/>
                <a:gd name="connsiteY43" fmla="*/ 127254 h 169830"/>
                <a:gd name="connsiteX44" fmla="*/ 97536 w 187737"/>
                <a:gd name="connsiteY44" fmla="*/ 129635 h 169830"/>
                <a:gd name="connsiteX45" fmla="*/ 82201 w 187737"/>
                <a:gd name="connsiteY45" fmla="*/ 110776 h 169830"/>
                <a:gd name="connsiteX46" fmla="*/ 81058 w 187737"/>
                <a:gd name="connsiteY46" fmla="*/ 108395 h 169830"/>
                <a:gd name="connsiteX47" fmla="*/ 101060 w 187737"/>
                <a:gd name="connsiteY47" fmla="*/ 107252 h 169830"/>
                <a:gd name="connsiteX48" fmla="*/ 98679 w 187737"/>
                <a:gd name="connsiteY48" fmla="*/ 101346 h 169830"/>
                <a:gd name="connsiteX49" fmla="*/ 111728 w 187737"/>
                <a:gd name="connsiteY49" fmla="*/ 83630 h 169830"/>
                <a:gd name="connsiteX50" fmla="*/ 112871 w 187737"/>
                <a:gd name="connsiteY50" fmla="*/ 83630 h 169830"/>
                <a:gd name="connsiteX51" fmla="*/ 115157 w 187737"/>
                <a:gd name="connsiteY51" fmla="*/ 104870 h 169830"/>
                <a:gd name="connsiteX52" fmla="*/ 178879 w 187737"/>
                <a:gd name="connsiteY52" fmla="*/ 91916 h 169830"/>
                <a:gd name="connsiteX53" fmla="*/ 177737 w 187737"/>
                <a:gd name="connsiteY53" fmla="*/ 89630 h 169830"/>
                <a:gd name="connsiteX54" fmla="*/ 163544 w 187737"/>
                <a:gd name="connsiteY54" fmla="*/ 93155 h 169830"/>
                <a:gd name="connsiteX55" fmla="*/ 175832 w 187737"/>
                <a:gd name="connsiteY55" fmla="*/ 13049 h 169830"/>
                <a:gd name="connsiteX56" fmla="*/ 172403 w 187737"/>
                <a:gd name="connsiteY56" fmla="*/ 44958 h 169830"/>
                <a:gd name="connsiteX57" fmla="*/ 162973 w 187737"/>
                <a:gd name="connsiteY57" fmla="*/ 47244 h 169830"/>
                <a:gd name="connsiteX58" fmla="*/ 153543 w 187737"/>
                <a:gd name="connsiteY58" fmla="*/ 47244 h 169830"/>
                <a:gd name="connsiteX59" fmla="*/ 153543 w 187737"/>
                <a:gd name="connsiteY59" fmla="*/ 46101 h 169830"/>
                <a:gd name="connsiteX60" fmla="*/ 164116 w 187737"/>
                <a:gd name="connsiteY60" fmla="*/ 35528 h 169830"/>
                <a:gd name="connsiteX61" fmla="*/ 164116 w 187737"/>
                <a:gd name="connsiteY61" fmla="*/ 30861 h 169830"/>
                <a:gd name="connsiteX62" fmla="*/ 162973 w 187737"/>
                <a:gd name="connsiteY62" fmla="*/ 30861 h 169830"/>
                <a:gd name="connsiteX63" fmla="*/ 148780 w 187737"/>
                <a:gd name="connsiteY63" fmla="*/ 43815 h 169830"/>
                <a:gd name="connsiteX64" fmla="*/ 146495 w 187737"/>
                <a:gd name="connsiteY64" fmla="*/ 26099 h 169830"/>
                <a:gd name="connsiteX65" fmla="*/ 175927 w 187737"/>
                <a:gd name="connsiteY65" fmla="*/ 13049 h 169830"/>
                <a:gd name="connsiteX66" fmla="*/ 119253 w 187737"/>
                <a:gd name="connsiteY66" fmla="*/ 57817 h 169830"/>
                <a:gd name="connsiteX67" fmla="*/ 120396 w 187737"/>
                <a:gd name="connsiteY67" fmla="*/ 62579 h 169830"/>
                <a:gd name="connsiteX68" fmla="*/ 120396 w 187737"/>
                <a:gd name="connsiteY68" fmla="*/ 63818 h 169830"/>
                <a:gd name="connsiteX69" fmla="*/ 103822 w 187737"/>
                <a:gd name="connsiteY69" fmla="*/ 66104 h 169830"/>
                <a:gd name="connsiteX70" fmla="*/ 102679 w 187737"/>
                <a:gd name="connsiteY70" fmla="*/ 63818 h 169830"/>
                <a:gd name="connsiteX71" fmla="*/ 103822 w 187737"/>
                <a:gd name="connsiteY71" fmla="*/ 54293 h 169830"/>
                <a:gd name="connsiteX72" fmla="*/ 108585 w 187737"/>
                <a:gd name="connsiteY72" fmla="*/ 53150 h 169830"/>
                <a:gd name="connsiteX73" fmla="*/ 119253 w 187737"/>
                <a:gd name="connsiteY73" fmla="*/ 57817 h 169830"/>
                <a:gd name="connsiteX74" fmla="*/ 99155 w 187737"/>
                <a:gd name="connsiteY74" fmla="*/ 28385 h 169830"/>
                <a:gd name="connsiteX75" fmla="*/ 101537 w 187737"/>
                <a:gd name="connsiteY75" fmla="*/ 28385 h 169830"/>
                <a:gd name="connsiteX76" fmla="*/ 105061 w 187737"/>
                <a:gd name="connsiteY76" fmla="*/ 33147 h 169830"/>
                <a:gd name="connsiteX77" fmla="*/ 96869 w 187737"/>
                <a:gd name="connsiteY77" fmla="*/ 33147 h 169830"/>
                <a:gd name="connsiteX78" fmla="*/ 99250 w 187737"/>
                <a:gd name="connsiteY78" fmla="*/ 28385 h 169830"/>
                <a:gd name="connsiteX79" fmla="*/ 108585 w 187737"/>
                <a:gd name="connsiteY79" fmla="*/ 35433 h 169830"/>
                <a:gd name="connsiteX80" fmla="*/ 112204 w 187737"/>
                <a:gd name="connsiteY80" fmla="*/ 37814 h 169830"/>
                <a:gd name="connsiteX81" fmla="*/ 112204 w 187737"/>
                <a:gd name="connsiteY81" fmla="*/ 41339 h 169830"/>
                <a:gd name="connsiteX82" fmla="*/ 70866 w 187737"/>
                <a:gd name="connsiteY82" fmla="*/ 40100 h 169830"/>
                <a:gd name="connsiteX83" fmla="*/ 68580 w 187737"/>
                <a:gd name="connsiteY83" fmla="*/ 39053 h 169830"/>
                <a:gd name="connsiteX84" fmla="*/ 108585 w 187737"/>
                <a:gd name="connsiteY84" fmla="*/ 35433 h 169830"/>
                <a:gd name="connsiteX85" fmla="*/ 70866 w 187737"/>
                <a:gd name="connsiteY85" fmla="*/ 21336 h 169830"/>
                <a:gd name="connsiteX86" fmla="*/ 81534 w 187737"/>
                <a:gd name="connsiteY86" fmla="*/ 13049 h 169830"/>
                <a:gd name="connsiteX87" fmla="*/ 83915 w 187737"/>
                <a:gd name="connsiteY87" fmla="*/ 21336 h 169830"/>
                <a:gd name="connsiteX88" fmla="*/ 92202 w 187737"/>
                <a:gd name="connsiteY88" fmla="*/ 21336 h 169830"/>
                <a:gd name="connsiteX89" fmla="*/ 92202 w 187737"/>
                <a:gd name="connsiteY89" fmla="*/ 33147 h 169830"/>
                <a:gd name="connsiteX90" fmla="*/ 76771 w 187737"/>
                <a:gd name="connsiteY90" fmla="*/ 30861 h 169830"/>
                <a:gd name="connsiteX91" fmla="*/ 70866 w 187737"/>
                <a:gd name="connsiteY91" fmla="*/ 26099 h 169830"/>
                <a:gd name="connsiteX92" fmla="*/ 70866 w 187737"/>
                <a:gd name="connsiteY92" fmla="*/ 21431 h 169830"/>
                <a:gd name="connsiteX93" fmla="*/ 66199 w 187737"/>
                <a:gd name="connsiteY93" fmla="*/ 13049 h 169830"/>
                <a:gd name="connsiteX94" fmla="*/ 69723 w 187737"/>
                <a:gd name="connsiteY94" fmla="*/ 13049 h 169830"/>
                <a:gd name="connsiteX95" fmla="*/ 69723 w 187737"/>
                <a:gd name="connsiteY95" fmla="*/ 17812 h 169830"/>
                <a:gd name="connsiteX96" fmla="*/ 65056 w 187737"/>
                <a:gd name="connsiteY96" fmla="*/ 15431 h 169830"/>
                <a:gd name="connsiteX97" fmla="*/ 66199 w 187737"/>
                <a:gd name="connsiteY97" fmla="*/ 13049 h 169830"/>
                <a:gd name="connsiteX98" fmla="*/ 55531 w 187737"/>
                <a:gd name="connsiteY98" fmla="*/ 13049 h 169830"/>
                <a:gd name="connsiteX99" fmla="*/ 67342 w 187737"/>
                <a:gd name="connsiteY99" fmla="*/ 33147 h 169830"/>
                <a:gd name="connsiteX100" fmla="*/ 63817 w 187737"/>
                <a:gd name="connsiteY100" fmla="*/ 34385 h 169830"/>
                <a:gd name="connsiteX101" fmla="*/ 51911 w 187737"/>
                <a:gd name="connsiteY101" fmla="*/ 20193 h 169830"/>
                <a:gd name="connsiteX102" fmla="*/ 55531 w 187737"/>
                <a:gd name="connsiteY102" fmla="*/ 13049 h 169830"/>
                <a:gd name="connsiteX103" fmla="*/ 51911 w 187737"/>
                <a:gd name="connsiteY103" fmla="*/ 30766 h 169830"/>
                <a:gd name="connsiteX104" fmla="*/ 59055 w 187737"/>
                <a:gd name="connsiteY104" fmla="*/ 39053 h 169830"/>
                <a:gd name="connsiteX105" fmla="*/ 43720 w 187737"/>
                <a:gd name="connsiteY105" fmla="*/ 47244 h 169830"/>
                <a:gd name="connsiteX106" fmla="*/ 42482 w 187737"/>
                <a:gd name="connsiteY106" fmla="*/ 47244 h 169830"/>
                <a:gd name="connsiteX107" fmla="*/ 51911 w 187737"/>
                <a:gd name="connsiteY107" fmla="*/ 30766 h 169830"/>
                <a:gd name="connsiteX108" fmla="*/ 62675 w 187737"/>
                <a:gd name="connsiteY108" fmla="*/ 50768 h 169830"/>
                <a:gd name="connsiteX109" fmla="*/ 65056 w 187737"/>
                <a:gd name="connsiteY109" fmla="*/ 44863 h 169830"/>
                <a:gd name="connsiteX110" fmla="*/ 98012 w 187737"/>
                <a:gd name="connsiteY110" fmla="*/ 49625 h 169830"/>
                <a:gd name="connsiteX111" fmla="*/ 96869 w 187737"/>
                <a:gd name="connsiteY111" fmla="*/ 51911 h 169830"/>
                <a:gd name="connsiteX112" fmla="*/ 44958 w 187737"/>
                <a:gd name="connsiteY112" fmla="*/ 64865 h 169830"/>
                <a:gd name="connsiteX113" fmla="*/ 40291 w 187737"/>
                <a:gd name="connsiteY113" fmla="*/ 57722 h 169830"/>
                <a:gd name="connsiteX114" fmla="*/ 62675 w 187737"/>
                <a:gd name="connsiteY114" fmla="*/ 50673 h 169830"/>
                <a:gd name="connsiteX115" fmla="*/ 18955 w 187737"/>
                <a:gd name="connsiteY115" fmla="*/ 30766 h 169830"/>
                <a:gd name="connsiteX116" fmla="*/ 24860 w 187737"/>
                <a:gd name="connsiteY116" fmla="*/ 28385 h 169830"/>
                <a:gd name="connsiteX117" fmla="*/ 28384 w 187737"/>
                <a:gd name="connsiteY117" fmla="*/ 28385 h 169830"/>
                <a:gd name="connsiteX118" fmla="*/ 36671 w 187737"/>
                <a:gd name="connsiteY118" fmla="*/ 36671 h 169830"/>
                <a:gd name="connsiteX119" fmla="*/ 37909 w 187737"/>
                <a:gd name="connsiteY119" fmla="*/ 54293 h 169830"/>
                <a:gd name="connsiteX120" fmla="*/ 36671 w 187737"/>
                <a:gd name="connsiteY120" fmla="*/ 54293 h 169830"/>
                <a:gd name="connsiteX121" fmla="*/ 18955 w 187737"/>
                <a:gd name="connsiteY121" fmla="*/ 39053 h 169830"/>
                <a:gd name="connsiteX122" fmla="*/ 18955 w 187737"/>
                <a:gd name="connsiteY122" fmla="*/ 30766 h 169830"/>
                <a:gd name="connsiteX123" fmla="*/ 28384 w 187737"/>
                <a:gd name="connsiteY123" fmla="*/ 80296 h 169830"/>
                <a:gd name="connsiteX124" fmla="*/ 8287 w 187737"/>
                <a:gd name="connsiteY124" fmla="*/ 46006 h 169830"/>
                <a:gd name="connsiteX125" fmla="*/ 6001 w 187737"/>
                <a:gd name="connsiteY125" fmla="*/ 46006 h 169830"/>
                <a:gd name="connsiteX126" fmla="*/ 9620 w 187737"/>
                <a:gd name="connsiteY126" fmla="*/ 42386 h 169830"/>
                <a:gd name="connsiteX127" fmla="*/ 17812 w 187737"/>
                <a:gd name="connsiteY127" fmla="*/ 42386 h 169830"/>
                <a:gd name="connsiteX128" fmla="*/ 41529 w 187737"/>
                <a:gd name="connsiteY128" fmla="*/ 70771 h 169830"/>
                <a:gd name="connsiteX129" fmla="*/ 75724 w 187737"/>
                <a:gd name="connsiteY129" fmla="*/ 71914 h 169830"/>
                <a:gd name="connsiteX130" fmla="*/ 92297 w 187737"/>
                <a:gd name="connsiteY130" fmla="*/ 81344 h 169830"/>
                <a:gd name="connsiteX131" fmla="*/ 93345 w 187737"/>
                <a:gd name="connsiteY131" fmla="*/ 83725 h 169830"/>
                <a:gd name="connsiteX132" fmla="*/ 28480 w 187737"/>
                <a:gd name="connsiteY132" fmla="*/ 80201 h 169830"/>
                <a:gd name="connsiteX133" fmla="*/ 92202 w 187737"/>
                <a:gd name="connsiteY133" fmla="*/ 101537 h 169830"/>
                <a:gd name="connsiteX134" fmla="*/ 40291 w 187737"/>
                <a:gd name="connsiteY134" fmla="*/ 90964 h 169830"/>
                <a:gd name="connsiteX135" fmla="*/ 39053 w 187737"/>
                <a:gd name="connsiteY135" fmla="*/ 88678 h 169830"/>
                <a:gd name="connsiteX136" fmla="*/ 105061 w 187737"/>
                <a:gd name="connsiteY136" fmla="*/ 82677 h 169830"/>
                <a:gd name="connsiteX137" fmla="*/ 107442 w 187737"/>
                <a:gd name="connsiteY137" fmla="*/ 82677 h 169830"/>
                <a:gd name="connsiteX138" fmla="*/ 92107 w 187737"/>
                <a:gd name="connsiteY138" fmla="*/ 101537 h 169830"/>
                <a:gd name="connsiteX139" fmla="*/ 87344 w 187737"/>
                <a:gd name="connsiteY139" fmla="*/ 70866 h 169830"/>
                <a:gd name="connsiteX140" fmla="*/ 84963 w 187737"/>
                <a:gd name="connsiteY140" fmla="*/ 70866 h 169830"/>
                <a:gd name="connsiteX141" fmla="*/ 115729 w 187737"/>
                <a:gd name="connsiteY141" fmla="*/ 69723 h 169830"/>
                <a:gd name="connsiteX142" fmla="*/ 126397 w 187737"/>
                <a:gd name="connsiteY142" fmla="*/ 64960 h 169830"/>
                <a:gd name="connsiteX143" fmla="*/ 131159 w 187737"/>
                <a:gd name="connsiteY143" fmla="*/ 66104 h 169830"/>
                <a:gd name="connsiteX144" fmla="*/ 131159 w 187737"/>
                <a:gd name="connsiteY144" fmla="*/ 74390 h 169830"/>
                <a:gd name="connsiteX145" fmla="*/ 87439 w 187737"/>
                <a:gd name="connsiteY145" fmla="*/ 70866 h 169830"/>
                <a:gd name="connsiteX146" fmla="*/ 122872 w 187737"/>
                <a:gd name="connsiteY146" fmla="*/ 103918 h 169830"/>
                <a:gd name="connsiteX147" fmla="*/ 118110 w 187737"/>
                <a:gd name="connsiteY147" fmla="*/ 93345 h 169830"/>
                <a:gd name="connsiteX148" fmla="*/ 119253 w 187737"/>
                <a:gd name="connsiteY148" fmla="*/ 89821 h 169830"/>
                <a:gd name="connsiteX149" fmla="*/ 154686 w 187737"/>
                <a:gd name="connsiteY149" fmla="*/ 103918 h 169830"/>
                <a:gd name="connsiteX150" fmla="*/ 158210 w 187737"/>
                <a:gd name="connsiteY150" fmla="*/ 100394 h 169830"/>
                <a:gd name="connsiteX151" fmla="*/ 119253 w 187737"/>
                <a:gd name="connsiteY151" fmla="*/ 88678 h 169830"/>
                <a:gd name="connsiteX152" fmla="*/ 120396 w 187737"/>
                <a:gd name="connsiteY152" fmla="*/ 85058 h 169830"/>
                <a:gd name="connsiteX153" fmla="*/ 141637 w 187737"/>
                <a:gd name="connsiteY153" fmla="*/ 81534 h 169830"/>
                <a:gd name="connsiteX154" fmla="*/ 164021 w 187737"/>
                <a:gd name="connsiteY154" fmla="*/ 99251 h 169830"/>
                <a:gd name="connsiteX155" fmla="*/ 122777 w 187737"/>
                <a:gd name="connsiteY155" fmla="*/ 103918 h 16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87737" h="169830">
                  <a:moveTo>
                    <a:pt x="164116" y="93250"/>
                  </a:moveTo>
                  <a:cubicBezTo>
                    <a:pt x="155638" y="84868"/>
                    <a:pt x="150209" y="77533"/>
                    <a:pt x="135731" y="77915"/>
                  </a:cubicBezTo>
                  <a:cubicBezTo>
                    <a:pt x="135922" y="70009"/>
                    <a:pt x="136112" y="66961"/>
                    <a:pt x="134588" y="62484"/>
                  </a:cubicBezTo>
                  <a:cubicBezTo>
                    <a:pt x="137732" y="59722"/>
                    <a:pt x="140875" y="56960"/>
                    <a:pt x="144018" y="54197"/>
                  </a:cubicBezTo>
                  <a:cubicBezTo>
                    <a:pt x="148018" y="50292"/>
                    <a:pt x="164211" y="53340"/>
                    <a:pt x="172403" y="49530"/>
                  </a:cubicBezTo>
                  <a:cubicBezTo>
                    <a:pt x="184213" y="41815"/>
                    <a:pt x="175355" y="33242"/>
                    <a:pt x="177070" y="23527"/>
                  </a:cubicBezTo>
                  <a:cubicBezTo>
                    <a:pt x="178689" y="14859"/>
                    <a:pt x="186976" y="14002"/>
                    <a:pt x="187738" y="1143"/>
                  </a:cubicBezTo>
                  <a:cubicBezTo>
                    <a:pt x="187357" y="762"/>
                    <a:pt x="186976" y="381"/>
                    <a:pt x="186500" y="0"/>
                  </a:cubicBezTo>
                  <a:cubicBezTo>
                    <a:pt x="172688" y="5334"/>
                    <a:pt x="161925" y="16574"/>
                    <a:pt x="144018" y="21241"/>
                  </a:cubicBezTo>
                  <a:cubicBezTo>
                    <a:pt x="138970" y="30004"/>
                    <a:pt x="139351" y="42291"/>
                    <a:pt x="144018" y="49625"/>
                  </a:cubicBezTo>
                  <a:cubicBezTo>
                    <a:pt x="140494" y="51911"/>
                    <a:pt x="136970" y="54293"/>
                    <a:pt x="133350" y="56674"/>
                  </a:cubicBezTo>
                  <a:cubicBezTo>
                    <a:pt x="126968" y="60770"/>
                    <a:pt x="120682" y="51054"/>
                    <a:pt x="110966" y="49625"/>
                  </a:cubicBezTo>
                  <a:cubicBezTo>
                    <a:pt x="123920" y="27527"/>
                    <a:pt x="100584" y="29051"/>
                    <a:pt x="95536" y="10668"/>
                  </a:cubicBezTo>
                  <a:cubicBezTo>
                    <a:pt x="80296" y="-190"/>
                    <a:pt x="84106" y="14383"/>
                    <a:pt x="74295" y="11716"/>
                  </a:cubicBezTo>
                  <a:cubicBezTo>
                    <a:pt x="67913" y="10001"/>
                    <a:pt x="66389" y="6763"/>
                    <a:pt x="55436" y="6953"/>
                  </a:cubicBezTo>
                  <a:cubicBezTo>
                    <a:pt x="52388" y="9811"/>
                    <a:pt x="49149" y="12478"/>
                    <a:pt x="46006" y="15335"/>
                  </a:cubicBezTo>
                  <a:cubicBezTo>
                    <a:pt x="45149" y="24384"/>
                    <a:pt x="48578" y="27337"/>
                    <a:pt x="41338" y="33052"/>
                  </a:cubicBezTo>
                  <a:cubicBezTo>
                    <a:pt x="37814" y="29528"/>
                    <a:pt x="34195" y="26003"/>
                    <a:pt x="30671" y="22479"/>
                  </a:cubicBezTo>
                  <a:cubicBezTo>
                    <a:pt x="26670" y="23622"/>
                    <a:pt x="22765" y="24860"/>
                    <a:pt x="18859" y="26003"/>
                  </a:cubicBezTo>
                  <a:cubicBezTo>
                    <a:pt x="14859" y="28861"/>
                    <a:pt x="14192" y="30861"/>
                    <a:pt x="14097" y="37814"/>
                  </a:cubicBezTo>
                  <a:cubicBezTo>
                    <a:pt x="10287" y="38576"/>
                    <a:pt x="6287" y="39338"/>
                    <a:pt x="2381" y="40100"/>
                  </a:cubicBezTo>
                  <a:cubicBezTo>
                    <a:pt x="1524" y="42386"/>
                    <a:pt x="762" y="44863"/>
                    <a:pt x="0" y="47149"/>
                  </a:cubicBezTo>
                  <a:cubicBezTo>
                    <a:pt x="5429" y="51911"/>
                    <a:pt x="11049" y="56674"/>
                    <a:pt x="16478" y="61341"/>
                  </a:cubicBezTo>
                  <a:cubicBezTo>
                    <a:pt x="25241" y="74676"/>
                    <a:pt x="13621" y="86011"/>
                    <a:pt x="34195" y="88583"/>
                  </a:cubicBezTo>
                  <a:cubicBezTo>
                    <a:pt x="35052" y="90869"/>
                    <a:pt x="35814" y="93250"/>
                    <a:pt x="36576" y="95631"/>
                  </a:cubicBezTo>
                  <a:cubicBezTo>
                    <a:pt x="25908" y="102680"/>
                    <a:pt x="15335" y="109728"/>
                    <a:pt x="4667" y="116872"/>
                  </a:cubicBezTo>
                  <a:cubicBezTo>
                    <a:pt x="6287" y="118396"/>
                    <a:pt x="7811" y="120110"/>
                    <a:pt x="9430" y="121539"/>
                  </a:cubicBezTo>
                  <a:cubicBezTo>
                    <a:pt x="18097" y="116396"/>
                    <a:pt x="26670" y="111347"/>
                    <a:pt x="35338" y="106204"/>
                  </a:cubicBezTo>
                  <a:cubicBezTo>
                    <a:pt x="39243" y="123635"/>
                    <a:pt x="35909" y="142399"/>
                    <a:pt x="30575" y="158115"/>
                  </a:cubicBezTo>
                  <a:cubicBezTo>
                    <a:pt x="28194" y="160401"/>
                    <a:pt x="25813" y="162782"/>
                    <a:pt x="23432" y="165068"/>
                  </a:cubicBezTo>
                  <a:cubicBezTo>
                    <a:pt x="26575" y="167164"/>
                    <a:pt x="27242" y="166497"/>
                    <a:pt x="29337" y="169831"/>
                  </a:cubicBezTo>
                  <a:cubicBezTo>
                    <a:pt x="40767" y="165545"/>
                    <a:pt x="46863" y="150209"/>
                    <a:pt x="57626" y="143923"/>
                  </a:cubicBezTo>
                  <a:cubicBezTo>
                    <a:pt x="60103" y="138779"/>
                    <a:pt x="59055" y="141351"/>
                    <a:pt x="56388" y="136779"/>
                  </a:cubicBezTo>
                  <a:cubicBezTo>
                    <a:pt x="60293" y="135636"/>
                    <a:pt x="64294" y="134398"/>
                    <a:pt x="68294" y="133255"/>
                  </a:cubicBezTo>
                  <a:cubicBezTo>
                    <a:pt x="69151" y="140113"/>
                    <a:pt x="71247" y="142685"/>
                    <a:pt x="75343" y="146209"/>
                  </a:cubicBezTo>
                  <a:lnTo>
                    <a:pt x="81248" y="146209"/>
                  </a:lnTo>
                  <a:lnTo>
                    <a:pt x="81248" y="142685"/>
                  </a:lnTo>
                  <a:cubicBezTo>
                    <a:pt x="78486" y="139065"/>
                    <a:pt x="75724" y="135636"/>
                    <a:pt x="72962" y="132017"/>
                  </a:cubicBezTo>
                  <a:cubicBezTo>
                    <a:pt x="73724" y="127254"/>
                    <a:pt x="74581" y="122492"/>
                    <a:pt x="75247" y="117920"/>
                  </a:cubicBezTo>
                  <a:cubicBezTo>
                    <a:pt x="83058" y="121063"/>
                    <a:pt x="89345" y="131540"/>
                    <a:pt x="94107" y="137922"/>
                  </a:cubicBezTo>
                  <a:lnTo>
                    <a:pt x="101155" y="137922"/>
                  </a:lnTo>
                  <a:cubicBezTo>
                    <a:pt x="102679" y="136779"/>
                    <a:pt x="104299" y="135541"/>
                    <a:pt x="105823" y="134398"/>
                  </a:cubicBezTo>
                  <a:cubicBezTo>
                    <a:pt x="106585" y="133255"/>
                    <a:pt x="107442" y="132017"/>
                    <a:pt x="108204" y="130778"/>
                  </a:cubicBezTo>
                  <a:cubicBezTo>
                    <a:pt x="107823" y="129635"/>
                    <a:pt x="107442" y="128397"/>
                    <a:pt x="107061" y="127254"/>
                  </a:cubicBezTo>
                  <a:cubicBezTo>
                    <a:pt x="102489" y="127254"/>
                    <a:pt x="102108" y="127635"/>
                    <a:pt x="97536" y="129635"/>
                  </a:cubicBezTo>
                  <a:cubicBezTo>
                    <a:pt x="93154" y="123254"/>
                    <a:pt x="90297" y="113919"/>
                    <a:pt x="82201" y="110776"/>
                  </a:cubicBezTo>
                  <a:cubicBezTo>
                    <a:pt x="81820" y="109919"/>
                    <a:pt x="81439" y="109157"/>
                    <a:pt x="81058" y="108395"/>
                  </a:cubicBezTo>
                  <a:cubicBezTo>
                    <a:pt x="88868" y="107347"/>
                    <a:pt x="93250" y="106299"/>
                    <a:pt x="101060" y="107252"/>
                  </a:cubicBezTo>
                  <a:cubicBezTo>
                    <a:pt x="102203" y="102394"/>
                    <a:pt x="103061" y="103823"/>
                    <a:pt x="98679" y="101346"/>
                  </a:cubicBezTo>
                  <a:cubicBezTo>
                    <a:pt x="103537" y="95536"/>
                    <a:pt x="109252" y="92202"/>
                    <a:pt x="111728" y="83630"/>
                  </a:cubicBezTo>
                  <a:lnTo>
                    <a:pt x="112871" y="83630"/>
                  </a:lnTo>
                  <a:cubicBezTo>
                    <a:pt x="114109" y="87916"/>
                    <a:pt x="112300" y="99822"/>
                    <a:pt x="115157" y="104870"/>
                  </a:cubicBezTo>
                  <a:cubicBezTo>
                    <a:pt x="129826" y="124492"/>
                    <a:pt x="169831" y="111633"/>
                    <a:pt x="178879" y="91916"/>
                  </a:cubicBezTo>
                  <a:cubicBezTo>
                    <a:pt x="178403" y="91059"/>
                    <a:pt x="178117" y="90297"/>
                    <a:pt x="177737" y="89630"/>
                  </a:cubicBezTo>
                  <a:cubicBezTo>
                    <a:pt x="172974" y="90773"/>
                    <a:pt x="168307" y="91916"/>
                    <a:pt x="163544" y="93155"/>
                  </a:cubicBezTo>
                  <a:close/>
                  <a:moveTo>
                    <a:pt x="175832" y="13049"/>
                  </a:moveTo>
                  <a:cubicBezTo>
                    <a:pt x="175832" y="13049"/>
                    <a:pt x="173450" y="38005"/>
                    <a:pt x="172403" y="44958"/>
                  </a:cubicBezTo>
                  <a:cubicBezTo>
                    <a:pt x="169164" y="45720"/>
                    <a:pt x="166021" y="46482"/>
                    <a:pt x="162973" y="47244"/>
                  </a:cubicBezTo>
                  <a:lnTo>
                    <a:pt x="153543" y="47244"/>
                  </a:lnTo>
                  <a:lnTo>
                    <a:pt x="153543" y="46101"/>
                  </a:lnTo>
                  <a:cubicBezTo>
                    <a:pt x="157067" y="42482"/>
                    <a:pt x="160592" y="39148"/>
                    <a:pt x="164116" y="35528"/>
                  </a:cubicBezTo>
                  <a:lnTo>
                    <a:pt x="164116" y="30861"/>
                  </a:lnTo>
                  <a:lnTo>
                    <a:pt x="162973" y="30861"/>
                  </a:lnTo>
                  <a:cubicBezTo>
                    <a:pt x="158210" y="35147"/>
                    <a:pt x="153543" y="39433"/>
                    <a:pt x="148780" y="43815"/>
                  </a:cubicBezTo>
                  <a:cubicBezTo>
                    <a:pt x="147352" y="41243"/>
                    <a:pt x="147066" y="32766"/>
                    <a:pt x="146495" y="26099"/>
                  </a:cubicBezTo>
                  <a:cubicBezTo>
                    <a:pt x="155162" y="22765"/>
                    <a:pt x="169736" y="19336"/>
                    <a:pt x="175927" y="13049"/>
                  </a:cubicBezTo>
                  <a:close/>
                  <a:moveTo>
                    <a:pt x="119253" y="57817"/>
                  </a:moveTo>
                  <a:cubicBezTo>
                    <a:pt x="119634" y="59436"/>
                    <a:pt x="120015" y="61055"/>
                    <a:pt x="120396" y="62579"/>
                  </a:cubicBezTo>
                  <a:lnTo>
                    <a:pt x="120396" y="63818"/>
                  </a:lnTo>
                  <a:cubicBezTo>
                    <a:pt x="114967" y="64484"/>
                    <a:pt x="109442" y="65342"/>
                    <a:pt x="103822" y="66104"/>
                  </a:cubicBezTo>
                  <a:cubicBezTo>
                    <a:pt x="103537" y="65342"/>
                    <a:pt x="103061" y="64484"/>
                    <a:pt x="102679" y="63818"/>
                  </a:cubicBezTo>
                  <a:cubicBezTo>
                    <a:pt x="103061" y="60579"/>
                    <a:pt x="103537" y="57436"/>
                    <a:pt x="103822" y="54293"/>
                  </a:cubicBezTo>
                  <a:cubicBezTo>
                    <a:pt x="105537" y="53912"/>
                    <a:pt x="106966" y="53435"/>
                    <a:pt x="108585" y="53150"/>
                  </a:cubicBezTo>
                  <a:cubicBezTo>
                    <a:pt x="112204" y="54674"/>
                    <a:pt x="115729" y="56293"/>
                    <a:pt x="119253" y="57817"/>
                  </a:cubicBezTo>
                  <a:close/>
                  <a:moveTo>
                    <a:pt x="99155" y="28385"/>
                  </a:moveTo>
                  <a:lnTo>
                    <a:pt x="101537" y="28385"/>
                  </a:lnTo>
                  <a:cubicBezTo>
                    <a:pt x="102679" y="30004"/>
                    <a:pt x="103822" y="31528"/>
                    <a:pt x="105061" y="33147"/>
                  </a:cubicBezTo>
                  <a:lnTo>
                    <a:pt x="96869" y="33147"/>
                  </a:lnTo>
                  <a:cubicBezTo>
                    <a:pt x="97631" y="31528"/>
                    <a:pt x="98488" y="30004"/>
                    <a:pt x="99250" y="28385"/>
                  </a:cubicBezTo>
                  <a:close/>
                  <a:moveTo>
                    <a:pt x="108585" y="35433"/>
                  </a:moveTo>
                  <a:cubicBezTo>
                    <a:pt x="109728" y="36195"/>
                    <a:pt x="110966" y="36957"/>
                    <a:pt x="112204" y="37814"/>
                  </a:cubicBezTo>
                  <a:lnTo>
                    <a:pt x="112204" y="41339"/>
                  </a:lnTo>
                  <a:cubicBezTo>
                    <a:pt x="103061" y="45530"/>
                    <a:pt x="80677" y="47816"/>
                    <a:pt x="70866" y="40100"/>
                  </a:cubicBezTo>
                  <a:cubicBezTo>
                    <a:pt x="70104" y="39719"/>
                    <a:pt x="69247" y="39338"/>
                    <a:pt x="68580" y="39053"/>
                  </a:cubicBezTo>
                  <a:cubicBezTo>
                    <a:pt x="78105" y="35528"/>
                    <a:pt x="98679" y="41720"/>
                    <a:pt x="108585" y="35433"/>
                  </a:cubicBezTo>
                  <a:close/>
                  <a:moveTo>
                    <a:pt x="70866" y="21336"/>
                  </a:moveTo>
                  <a:cubicBezTo>
                    <a:pt x="76105" y="18860"/>
                    <a:pt x="78200" y="17335"/>
                    <a:pt x="81534" y="13049"/>
                  </a:cubicBezTo>
                  <a:cubicBezTo>
                    <a:pt x="82296" y="15812"/>
                    <a:pt x="83153" y="18574"/>
                    <a:pt x="83915" y="21336"/>
                  </a:cubicBezTo>
                  <a:lnTo>
                    <a:pt x="92202" y="21336"/>
                  </a:lnTo>
                  <a:lnTo>
                    <a:pt x="92202" y="33147"/>
                  </a:lnTo>
                  <a:cubicBezTo>
                    <a:pt x="85916" y="32766"/>
                    <a:pt x="80010" y="32480"/>
                    <a:pt x="76771" y="30861"/>
                  </a:cubicBezTo>
                  <a:cubicBezTo>
                    <a:pt x="74867" y="29242"/>
                    <a:pt x="72771" y="27718"/>
                    <a:pt x="70866" y="26099"/>
                  </a:cubicBezTo>
                  <a:lnTo>
                    <a:pt x="70866" y="21431"/>
                  </a:lnTo>
                  <a:close/>
                  <a:moveTo>
                    <a:pt x="66199" y="13049"/>
                  </a:moveTo>
                  <a:lnTo>
                    <a:pt x="69723" y="13049"/>
                  </a:lnTo>
                  <a:lnTo>
                    <a:pt x="69723" y="17812"/>
                  </a:lnTo>
                  <a:cubicBezTo>
                    <a:pt x="68199" y="16955"/>
                    <a:pt x="66580" y="16288"/>
                    <a:pt x="65056" y="15431"/>
                  </a:cubicBezTo>
                  <a:cubicBezTo>
                    <a:pt x="65437" y="14669"/>
                    <a:pt x="65818" y="13811"/>
                    <a:pt x="66199" y="13049"/>
                  </a:cubicBezTo>
                  <a:close/>
                  <a:moveTo>
                    <a:pt x="55531" y="13049"/>
                  </a:moveTo>
                  <a:cubicBezTo>
                    <a:pt x="60008" y="15240"/>
                    <a:pt x="66199" y="24479"/>
                    <a:pt x="67342" y="33147"/>
                  </a:cubicBezTo>
                  <a:cubicBezTo>
                    <a:pt x="66199" y="33528"/>
                    <a:pt x="64961" y="33909"/>
                    <a:pt x="63817" y="34385"/>
                  </a:cubicBezTo>
                  <a:cubicBezTo>
                    <a:pt x="59912" y="29623"/>
                    <a:pt x="55912" y="24956"/>
                    <a:pt x="51911" y="20193"/>
                  </a:cubicBezTo>
                  <a:cubicBezTo>
                    <a:pt x="53150" y="15240"/>
                    <a:pt x="53340" y="16288"/>
                    <a:pt x="55531" y="13049"/>
                  </a:cubicBezTo>
                  <a:close/>
                  <a:moveTo>
                    <a:pt x="51911" y="30766"/>
                  </a:moveTo>
                  <a:cubicBezTo>
                    <a:pt x="56864" y="33242"/>
                    <a:pt x="55721" y="35528"/>
                    <a:pt x="59055" y="39053"/>
                  </a:cubicBezTo>
                  <a:cubicBezTo>
                    <a:pt x="53912" y="41720"/>
                    <a:pt x="48863" y="44482"/>
                    <a:pt x="43720" y="47244"/>
                  </a:cubicBezTo>
                  <a:lnTo>
                    <a:pt x="42482" y="47244"/>
                  </a:lnTo>
                  <a:cubicBezTo>
                    <a:pt x="43339" y="37243"/>
                    <a:pt x="47339" y="36481"/>
                    <a:pt x="51911" y="30766"/>
                  </a:cubicBezTo>
                  <a:close/>
                  <a:moveTo>
                    <a:pt x="62675" y="50768"/>
                  </a:moveTo>
                  <a:cubicBezTo>
                    <a:pt x="63437" y="48863"/>
                    <a:pt x="64199" y="46863"/>
                    <a:pt x="65056" y="44863"/>
                  </a:cubicBezTo>
                  <a:cubicBezTo>
                    <a:pt x="77057" y="48006"/>
                    <a:pt x="86296" y="51054"/>
                    <a:pt x="98012" y="49625"/>
                  </a:cubicBezTo>
                  <a:cubicBezTo>
                    <a:pt x="97631" y="50387"/>
                    <a:pt x="97250" y="51149"/>
                    <a:pt x="96869" y="51911"/>
                  </a:cubicBezTo>
                  <a:cubicBezTo>
                    <a:pt x="103251" y="71819"/>
                    <a:pt x="57817" y="62198"/>
                    <a:pt x="44958" y="64865"/>
                  </a:cubicBezTo>
                  <a:cubicBezTo>
                    <a:pt x="41910" y="62008"/>
                    <a:pt x="41720" y="63151"/>
                    <a:pt x="40291" y="57722"/>
                  </a:cubicBezTo>
                  <a:cubicBezTo>
                    <a:pt x="49339" y="55531"/>
                    <a:pt x="51054" y="50197"/>
                    <a:pt x="62675" y="50673"/>
                  </a:cubicBezTo>
                  <a:close/>
                  <a:moveTo>
                    <a:pt x="18955" y="30766"/>
                  </a:moveTo>
                  <a:cubicBezTo>
                    <a:pt x="20955" y="30004"/>
                    <a:pt x="22860" y="29147"/>
                    <a:pt x="24860" y="28385"/>
                  </a:cubicBezTo>
                  <a:lnTo>
                    <a:pt x="28384" y="28385"/>
                  </a:lnTo>
                  <a:cubicBezTo>
                    <a:pt x="31147" y="31147"/>
                    <a:pt x="33909" y="33909"/>
                    <a:pt x="36671" y="36671"/>
                  </a:cubicBezTo>
                  <a:cubicBezTo>
                    <a:pt x="38195" y="38291"/>
                    <a:pt x="38005" y="46863"/>
                    <a:pt x="37909" y="54293"/>
                  </a:cubicBezTo>
                  <a:lnTo>
                    <a:pt x="36671" y="54293"/>
                  </a:lnTo>
                  <a:cubicBezTo>
                    <a:pt x="30385" y="48863"/>
                    <a:pt x="27622" y="42196"/>
                    <a:pt x="18955" y="39053"/>
                  </a:cubicBezTo>
                  <a:lnTo>
                    <a:pt x="18955" y="30766"/>
                  </a:lnTo>
                  <a:close/>
                  <a:moveTo>
                    <a:pt x="28384" y="80296"/>
                  </a:moveTo>
                  <a:cubicBezTo>
                    <a:pt x="20669" y="63722"/>
                    <a:pt x="22860" y="61055"/>
                    <a:pt x="8287" y="46006"/>
                  </a:cubicBezTo>
                  <a:lnTo>
                    <a:pt x="6001" y="46006"/>
                  </a:lnTo>
                  <a:cubicBezTo>
                    <a:pt x="7144" y="44863"/>
                    <a:pt x="8287" y="43625"/>
                    <a:pt x="9620" y="42386"/>
                  </a:cubicBezTo>
                  <a:lnTo>
                    <a:pt x="17812" y="42386"/>
                  </a:lnTo>
                  <a:cubicBezTo>
                    <a:pt x="25717" y="51911"/>
                    <a:pt x="33623" y="61341"/>
                    <a:pt x="41529" y="70771"/>
                  </a:cubicBezTo>
                  <a:cubicBezTo>
                    <a:pt x="50292" y="73533"/>
                    <a:pt x="63722" y="67818"/>
                    <a:pt x="75724" y="71914"/>
                  </a:cubicBezTo>
                  <a:cubicBezTo>
                    <a:pt x="81248" y="75057"/>
                    <a:pt x="86773" y="78200"/>
                    <a:pt x="92297" y="81344"/>
                  </a:cubicBezTo>
                  <a:cubicBezTo>
                    <a:pt x="92583" y="82106"/>
                    <a:pt x="93059" y="82868"/>
                    <a:pt x="93345" y="83725"/>
                  </a:cubicBezTo>
                  <a:cubicBezTo>
                    <a:pt x="86392" y="90773"/>
                    <a:pt x="46387" y="80867"/>
                    <a:pt x="28480" y="80201"/>
                  </a:cubicBezTo>
                  <a:close/>
                  <a:moveTo>
                    <a:pt x="92202" y="101537"/>
                  </a:moveTo>
                  <a:cubicBezTo>
                    <a:pt x="69818" y="102013"/>
                    <a:pt x="57436" y="98298"/>
                    <a:pt x="40291" y="90964"/>
                  </a:cubicBezTo>
                  <a:cubicBezTo>
                    <a:pt x="39910" y="90202"/>
                    <a:pt x="39433" y="89440"/>
                    <a:pt x="39053" y="88678"/>
                  </a:cubicBezTo>
                  <a:cubicBezTo>
                    <a:pt x="67723" y="78010"/>
                    <a:pt x="76676" y="109061"/>
                    <a:pt x="105061" y="82677"/>
                  </a:cubicBezTo>
                  <a:lnTo>
                    <a:pt x="107442" y="82677"/>
                  </a:lnTo>
                  <a:cubicBezTo>
                    <a:pt x="104680" y="91345"/>
                    <a:pt x="97155" y="95155"/>
                    <a:pt x="92107" y="101537"/>
                  </a:cubicBezTo>
                  <a:close/>
                  <a:moveTo>
                    <a:pt x="87344" y="70866"/>
                  </a:moveTo>
                  <a:lnTo>
                    <a:pt x="84963" y="70866"/>
                  </a:lnTo>
                  <a:cubicBezTo>
                    <a:pt x="93440" y="64389"/>
                    <a:pt x="104108" y="72866"/>
                    <a:pt x="115729" y="69723"/>
                  </a:cubicBezTo>
                  <a:cubicBezTo>
                    <a:pt x="121253" y="70676"/>
                    <a:pt x="122968" y="69342"/>
                    <a:pt x="126397" y="64960"/>
                  </a:cubicBezTo>
                  <a:cubicBezTo>
                    <a:pt x="127921" y="65342"/>
                    <a:pt x="129540" y="65818"/>
                    <a:pt x="131159" y="66104"/>
                  </a:cubicBezTo>
                  <a:lnTo>
                    <a:pt x="131159" y="74390"/>
                  </a:lnTo>
                  <a:cubicBezTo>
                    <a:pt x="124206" y="84392"/>
                    <a:pt x="92297" y="76962"/>
                    <a:pt x="87439" y="70866"/>
                  </a:cubicBezTo>
                  <a:close/>
                  <a:moveTo>
                    <a:pt x="122872" y="103918"/>
                  </a:moveTo>
                  <a:cubicBezTo>
                    <a:pt x="121253" y="100394"/>
                    <a:pt x="119634" y="96965"/>
                    <a:pt x="118110" y="93345"/>
                  </a:cubicBezTo>
                  <a:cubicBezTo>
                    <a:pt x="118491" y="92202"/>
                    <a:pt x="118872" y="90964"/>
                    <a:pt x="119253" y="89821"/>
                  </a:cubicBezTo>
                  <a:cubicBezTo>
                    <a:pt x="128016" y="95631"/>
                    <a:pt x="143828" y="99060"/>
                    <a:pt x="154686" y="103918"/>
                  </a:cubicBezTo>
                  <a:cubicBezTo>
                    <a:pt x="155829" y="102775"/>
                    <a:pt x="157067" y="101537"/>
                    <a:pt x="158210" y="100394"/>
                  </a:cubicBezTo>
                  <a:cubicBezTo>
                    <a:pt x="149828" y="92297"/>
                    <a:pt x="136112" y="87916"/>
                    <a:pt x="119253" y="88678"/>
                  </a:cubicBezTo>
                  <a:cubicBezTo>
                    <a:pt x="119634" y="87440"/>
                    <a:pt x="120015" y="86201"/>
                    <a:pt x="120396" y="85058"/>
                  </a:cubicBezTo>
                  <a:cubicBezTo>
                    <a:pt x="127445" y="83915"/>
                    <a:pt x="134588" y="82677"/>
                    <a:pt x="141637" y="81534"/>
                  </a:cubicBezTo>
                  <a:cubicBezTo>
                    <a:pt x="149066" y="87535"/>
                    <a:pt x="156591" y="93440"/>
                    <a:pt x="164021" y="99251"/>
                  </a:cubicBezTo>
                  <a:cubicBezTo>
                    <a:pt x="152686" y="110395"/>
                    <a:pt x="137636" y="108014"/>
                    <a:pt x="122777" y="103918"/>
                  </a:cubicBezTo>
                  <a:close/>
                </a:path>
              </a:pathLst>
            </a:custGeom>
            <a:solidFill>
              <a:srgbClr val="261B62"/>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3431B97-CE39-854A-8687-2D7922FAAB37}"/>
                </a:ext>
              </a:extLst>
            </p:cNvPr>
            <p:cNvSpPr/>
            <p:nvPr/>
          </p:nvSpPr>
          <p:spPr>
            <a:xfrm>
              <a:off x="6350594" y="645948"/>
              <a:ext cx="438435" cy="536833"/>
            </a:xfrm>
            <a:custGeom>
              <a:avLst/>
              <a:gdLst>
                <a:gd name="connsiteX0" fmla="*/ 438055 w 438435"/>
                <a:gd name="connsiteY0" fmla="*/ 223266 h 536833"/>
                <a:gd name="connsiteX1" fmla="*/ 438436 w 438435"/>
                <a:gd name="connsiteY1" fmla="*/ 193643 h 536833"/>
                <a:gd name="connsiteX2" fmla="*/ 420529 w 438435"/>
                <a:gd name="connsiteY2" fmla="*/ 177165 h 536833"/>
                <a:gd name="connsiteX3" fmla="*/ 298323 w 438435"/>
                <a:gd name="connsiteY3" fmla="*/ 177165 h 536833"/>
                <a:gd name="connsiteX4" fmla="*/ 270320 w 438435"/>
                <a:gd name="connsiteY4" fmla="*/ 247840 h 536833"/>
                <a:gd name="connsiteX5" fmla="*/ 237268 w 438435"/>
                <a:gd name="connsiteY5" fmla="*/ 176975 h 536833"/>
                <a:gd name="connsiteX6" fmla="*/ 220123 w 438435"/>
                <a:gd name="connsiteY6" fmla="*/ 163163 h 536833"/>
                <a:gd name="connsiteX7" fmla="*/ 249746 w 438435"/>
                <a:gd name="connsiteY7" fmla="*/ 163163 h 536833"/>
                <a:gd name="connsiteX8" fmla="*/ 249460 w 438435"/>
                <a:gd name="connsiteY8" fmla="*/ 115919 h 536833"/>
                <a:gd name="connsiteX9" fmla="*/ 292608 w 438435"/>
                <a:gd name="connsiteY9" fmla="*/ 115919 h 536833"/>
                <a:gd name="connsiteX10" fmla="*/ 291560 w 438435"/>
                <a:gd name="connsiteY10" fmla="*/ 65913 h 536833"/>
                <a:gd name="connsiteX11" fmla="*/ 273653 w 438435"/>
                <a:gd name="connsiteY11" fmla="*/ 44005 h 536833"/>
                <a:gd name="connsiteX12" fmla="*/ 251460 w 438435"/>
                <a:gd name="connsiteY12" fmla="*/ 44005 h 536833"/>
                <a:gd name="connsiteX13" fmla="*/ 251460 w 438435"/>
                <a:gd name="connsiteY13" fmla="*/ 22765 h 536833"/>
                <a:gd name="connsiteX14" fmla="*/ 234220 w 438435"/>
                <a:gd name="connsiteY14" fmla="*/ 0 h 536833"/>
                <a:gd name="connsiteX15" fmla="*/ 180880 w 438435"/>
                <a:gd name="connsiteY15" fmla="*/ 190 h 536833"/>
                <a:gd name="connsiteX16" fmla="*/ 180594 w 438435"/>
                <a:gd name="connsiteY16" fmla="*/ 44005 h 536833"/>
                <a:gd name="connsiteX17" fmla="*/ 138589 w 438435"/>
                <a:gd name="connsiteY17" fmla="*/ 44005 h 536833"/>
                <a:gd name="connsiteX18" fmla="*/ 138589 w 438435"/>
                <a:gd name="connsiteY18" fmla="*/ 100489 h 536833"/>
                <a:gd name="connsiteX19" fmla="*/ 153829 w 438435"/>
                <a:gd name="connsiteY19" fmla="*/ 116777 h 536833"/>
                <a:gd name="connsiteX20" fmla="*/ 180308 w 438435"/>
                <a:gd name="connsiteY20" fmla="*/ 116777 h 536833"/>
                <a:gd name="connsiteX21" fmla="*/ 180308 w 438435"/>
                <a:gd name="connsiteY21" fmla="*/ 140779 h 536833"/>
                <a:gd name="connsiteX22" fmla="*/ 199358 w 438435"/>
                <a:gd name="connsiteY22" fmla="*/ 163163 h 536833"/>
                <a:gd name="connsiteX23" fmla="*/ 214979 w 438435"/>
                <a:gd name="connsiteY23" fmla="*/ 163163 h 536833"/>
                <a:gd name="connsiteX24" fmla="*/ 168783 w 438435"/>
                <a:gd name="connsiteY24" fmla="*/ 266510 h 536833"/>
                <a:gd name="connsiteX25" fmla="*/ 129921 w 438435"/>
                <a:gd name="connsiteY25" fmla="*/ 177070 h 536833"/>
                <a:gd name="connsiteX26" fmla="*/ 0 w 438435"/>
                <a:gd name="connsiteY26" fmla="*/ 177070 h 536833"/>
                <a:gd name="connsiteX27" fmla="*/ 0 w 438435"/>
                <a:gd name="connsiteY27" fmla="*/ 206026 h 536833"/>
                <a:gd name="connsiteX28" fmla="*/ 22289 w 438435"/>
                <a:gd name="connsiteY28" fmla="*/ 223171 h 536833"/>
                <a:gd name="connsiteX29" fmla="*/ 40481 w 438435"/>
                <a:gd name="connsiteY29" fmla="*/ 239839 h 536833"/>
                <a:gd name="connsiteX30" fmla="*/ 40862 w 438435"/>
                <a:gd name="connsiteY30" fmla="*/ 296894 h 536833"/>
                <a:gd name="connsiteX31" fmla="*/ 40862 w 438435"/>
                <a:gd name="connsiteY31" fmla="*/ 421958 h 536833"/>
                <a:gd name="connsiteX32" fmla="*/ 36576 w 438435"/>
                <a:gd name="connsiteY32" fmla="*/ 456248 h 536833"/>
                <a:gd name="connsiteX33" fmla="*/ 5715 w 438435"/>
                <a:gd name="connsiteY33" fmla="*/ 464820 h 536833"/>
                <a:gd name="connsiteX34" fmla="*/ 5715 w 438435"/>
                <a:gd name="connsiteY34" fmla="*/ 503777 h 536833"/>
                <a:gd name="connsiteX35" fmla="*/ 25241 w 438435"/>
                <a:gd name="connsiteY35" fmla="*/ 523589 h 536833"/>
                <a:gd name="connsiteX36" fmla="*/ 174879 w 438435"/>
                <a:gd name="connsiteY36" fmla="*/ 523589 h 536833"/>
                <a:gd name="connsiteX37" fmla="*/ 174879 w 438435"/>
                <a:gd name="connsiteY37" fmla="*/ 497300 h 536833"/>
                <a:gd name="connsiteX38" fmla="*/ 151638 w 438435"/>
                <a:gd name="connsiteY38" fmla="*/ 474631 h 536833"/>
                <a:gd name="connsiteX39" fmla="*/ 140684 w 438435"/>
                <a:gd name="connsiteY39" fmla="*/ 472535 h 536833"/>
                <a:gd name="connsiteX40" fmla="*/ 159925 w 438435"/>
                <a:gd name="connsiteY40" fmla="*/ 418910 h 536833"/>
                <a:gd name="connsiteX41" fmla="*/ 212598 w 438435"/>
                <a:gd name="connsiteY41" fmla="*/ 536829 h 536833"/>
                <a:gd name="connsiteX42" fmla="*/ 263462 w 438435"/>
                <a:gd name="connsiteY42" fmla="*/ 415004 h 536833"/>
                <a:gd name="connsiteX43" fmla="*/ 264414 w 438435"/>
                <a:gd name="connsiteY43" fmla="*/ 415004 h 536833"/>
                <a:gd name="connsiteX44" fmla="*/ 264414 w 438435"/>
                <a:gd name="connsiteY44" fmla="*/ 415004 h 536833"/>
                <a:gd name="connsiteX45" fmla="*/ 264414 w 438435"/>
                <a:gd name="connsiteY45" fmla="*/ 415004 h 536833"/>
                <a:gd name="connsiteX46" fmla="*/ 281750 w 438435"/>
                <a:gd name="connsiteY46" fmla="*/ 462058 h 536833"/>
                <a:gd name="connsiteX47" fmla="*/ 255175 w 438435"/>
                <a:gd name="connsiteY47" fmla="*/ 475012 h 536833"/>
                <a:gd name="connsiteX48" fmla="*/ 254889 w 438435"/>
                <a:gd name="connsiteY48" fmla="*/ 505206 h 536833"/>
                <a:gd name="connsiteX49" fmla="*/ 275939 w 438435"/>
                <a:gd name="connsiteY49" fmla="*/ 523399 h 536833"/>
                <a:gd name="connsiteX50" fmla="*/ 436150 w 438435"/>
                <a:gd name="connsiteY50" fmla="*/ 523399 h 536833"/>
                <a:gd name="connsiteX51" fmla="*/ 435959 w 438435"/>
                <a:gd name="connsiteY51" fmla="*/ 494919 h 536833"/>
                <a:gd name="connsiteX52" fmla="*/ 400622 w 438435"/>
                <a:gd name="connsiteY52" fmla="*/ 463963 h 536833"/>
                <a:gd name="connsiteX53" fmla="*/ 400622 w 438435"/>
                <a:gd name="connsiteY53" fmla="*/ 264890 h 536833"/>
                <a:gd name="connsiteX54" fmla="*/ 405575 w 438435"/>
                <a:gd name="connsiteY54" fmla="*/ 226409 h 536833"/>
                <a:gd name="connsiteX55" fmla="*/ 437674 w 438435"/>
                <a:gd name="connsiteY55" fmla="*/ 223076 h 536833"/>
                <a:gd name="connsiteX56" fmla="*/ 186214 w 438435"/>
                <a:gd name="connsiteY56" fmla="*/ 140779 h 536833"/>
                <a:gd name="connsiteX57" fmla="*/ 186214 w 438435"/>
                <a:gd name="connsiteY57" fmla="*/ 96679 h 536833"/>
                <a:gd name="connsiteX58" fmla="*/ 144399 w 438435"/>
                <a:gd name="connsiteY58" fmla="*/ 96679 h 536833"/>
                <a:gd name="connsiteX59" fmla="*/ 144399 w 438435"/>
                <a:gd name="connsiteY59" fmla="*/ 49720 h 536833"/>
                <a:gd name="connsiteX60" fmla="*/ 186214 w 438435"/>
                <a:gd name="connsiteY60" fmla="*/ 49720 h 536833"/>
                <a:gd name="connsiteX61" fmla="*/ 186214 w 438435"/>
                <a:gd name="connsiteY61" fmla="*/ 5524 h 536833"/>
                <a:gd name="connsiteX62" fmla="*/ 230315 w 438435"/>
                <a:gd name="connsiteY62" fmla="*/ 5524 h 536833"/>
                <a:gd name="connsiteX63" fmla="*/ 230315 w 438435"/>
                <a:gd name="connsiteY63" fmla="*/ 49720 h 536833"/>
                <a:gd name="connsiteX64" fmla="*/ 270701 w 438435"/>
                <a:gd name="connsiteY64" fmla="*/ 49720 h 536833"/>
                <a:gd name="connsiteX65" fmla="*/ 270701 w 438435"/>
                <a:gd name="connsiteY65" fmla="*/ 96774 h 536833"/>
                <a:gd name="connsiteX66" fmla="*/ 230315 w 438435"/>
                <a:gd name="connsiteY66" fmla="*/ 96774 h 536833"/>
                <a:gd name="connsiteX67" fmla="*/ 230315 w 438435"/>
                <a:gd name="connsiteY67" fmla="*/ 140875 h 536833"/>
                <a:gd name="connsiteX68" fmla="*/ 186214 w 438435"/>
                <a:gd name="connsiteY68" fmla="*/ 140875 h 536833"/>
                <a:gd name="connsiteX69" fmla="*/ 203454 w 438435"/>
                <a:gd name="connsiteY69" fmla="*/ 497681 h 536833"/>
                <a:gd name="connsiteX70" fmla="*/ 202502 w 438435"/>
                <a:gd name="connsiteY70" fmla="*/ 497681 h 536833"/>
                <a:gd name="connsiteX71" fmla="*/ 78772 w 438435"/>
                <a:gd name="connsiteY71" fmla="*/ 221456 h 536833"/>
                <a:gd name="connsiteX72" fmla="*/ 76867 w 438435"/>
                <a:gd name="connsiteY72" fmla="*/ 220504 h 536833"/>
                <a:gd name="connsiteX73" fmla="*/ 76867 w 438435"/>
                <a:gd name="connsiteY73" fmla="*/ 471487 h 536833"/>
                <a:gd name="connsiteX74" fmla="*/ 133541 w 438435"/>
                <a:gd name="connsiteY74" fmla="*/ 360617 h 536833"/>
                <a:gd name="connsiteX75" fmla="*/ 149733 w 438435"/>
                <a:gd name="connsiteY75" fmla="*/ 396907 h 536833"/>
                <a:gd name="connsiteX76" fmla="*/ 128778 w 438435"/>
                <a:gd name="connsiteY76" fmla="*/ 437198 h 536833"/>
                <a:gd name="connsiteX77" fmla="*/ 129731 w 438435"/>
                <a:gd name="connsiteY77" fmla="*/ 480536 h 536833"/>
                <a:gd name="connsiteX78" fmla="*/ 148304 w 438435"/>
                <a:gd name="connsiteY78" fmla="*/ 482156 h 536833"/>
                <a:gd name="connsiteX79" fmla="*/ 148304 w 438435"/>
                <a:gd name="connsiteY79" fmla="*/ 497681 h 536833"/>
                <a:gd name="connsiteX80" fmla="*/ 13335 w 438435"/>
                <a:gd name="connsiteY80" fmla="*/ 497777 h 536833"/>
                <a:gd name="connsiteX81" fmla="*/ 13335 w 438435"/>
                <a:gd name="connsiteY81" fmla="*/ 471583 h 536833"/>
                <a:gd name="connsiteX82" fmla="*/ 48387 w 438435"/>
                <a:gd name="connsiteY82" fmla="*/ 443294 h 536833"/>
                <a:gd name="connsiteX83" fmla="*/ 48197 w 438435"/>
                <a:gd name="connsiteY83" fmla="*/ 282893 h 536833"/>
                <a:gd name="connsiteX84" fmla="*/ 44291 w 438435"/>
                <a:gd name="connsiteY84" fmla="*/ 219837 h 536833"/>
                <a:gd name="connsiteX85" fmla="*/ 9716 w 438435"/>
                <a:gd name="connsiteY85" fmla="*/ 206311 h 536833"/>
                <a:gd name="connsiteX86" fmla="*/ 9811 w 438435"/>
                <a:gd name="connsiteY86" fmla="*/ 184976 h 536833"/>
                <a:gd name="connsiteX87" fmla="*/ 113157 w 438435"/>
                <a:gd name="connsiteY87" fmla="*/ 184976 h 536833"/>
                <a:gd name="connsiteX88" fmla="*/ 211265 w 438435"/>
                <a:gd name="connsiteY88" fmla="*/ 413766 h 536833"/>
                <a:gd name="connsiteX89" fmla="*/ 227171 w 438435"/>
                <a:gd name="connsiteY89" fmla="*/ 378428 h 536833"/>
                <a:gd name="connsiteX90" fmla="*/ 249650 w 438435"/>
                <a:gd name="connsiteY90" fmla="*/ 378428 h 536833"/>
                <a:gd name="connsiteX91" fmla="*/ 251460 w 438435"/>
                <a:gd name="connsiteY91" fmla="*/ 380810 h 536833"/>
                <a:gd name="connsiteX92" fmla="*/ 203454 w 438435"/>
                <a:gd name="connsiteY92" fmla="*/ 497872 h 536833"/>
                <a:gd name="connsiteX93" fmla="*/ 129921 w 438435"/>
                <a:gd name="connsiteY93" fmla="*/ 350710 h 536833"/>
                <a:gd name="connsiteX94" fmla="*/ 98965 w 438435"/>
                <a:gd name="connsiteY94" fmla="*/ 412147 h 536833"/>
                <a:gd name="connsiteX95" fmla="*/ 99822 w 438435"/>
                <a:gd name="connsiteY95" fmla="*/ 284702 h 536833"/>
                <a:gd name="connsiteX96" fmla="*/ 129921 w 438435"/>
                <a:gd name="connsiteY96" fmla="*/ 350710 h 536833"/>
                <a:gd name="connsiteX97" fmla="*/ 198215 w 438435"/>
                <a:gd name="connsiteY97" fmla="*/ 330708 h 536833"/>
                <a:gd name="connsiteX98" fmla="*/ 214979 w 438435"/>
                <a:gd name="connsiteY98" fmla="*/ 299085 h 536833"/>
                <a:gd name="connsiteX99" fmla="*/ 229267 w 438435"/>
                <a:gd name="connsiteY99" fmla="*/ 331280 h 536833"/>
                <a:gd name="connsiteX100" fmla="*/ 198215 w 438435"/>
                <a:gd name="connsiteY100" fmla="*/ 330803 h 536833"/>
                <a:gd name="connsiteX101" fmla="*/ 398145 w 438435"/>
                <a:gd name="connsiteY101" fmla="*/ 497681 h 536833"/>
                <a:gd name="connsiteX102" fmla="*/ 264128 w 438435"/>
                <a:gd name="connsiteY102" fmla="*/ 497681 h 536833"/>
                <a:gd name="connsiteX103" fmla="*/ 264128 w 438435"/>
                <a:gd name="connsiteY103" fmla="*/ 481965 h 536833"/>
                <a:gd name="connsiteX104" fmla="*/ 287846 w 438435"/>
                <a:gd name="connsiteY104" fmla="*/ 470916 h 536833"/>
                <a:gd name="connsiteX105" fmla="*/ 283655 w 438435"/>
                <a:gd name="connsiteY105" fmla="*/ 430149 h 536833"/>
                <a:gd name="connsiteX106" fmla="*/ 248698 w 438435"/>
                <a:gd name="connsiteY106" fmla="*/ 357950 h 536833"/>
                <a:gd name="connsiteX107" fmla="*/ 209836 w 438435"/>
                <a:gd name="connsiteY107" fmla="*/ 357950 h 536833"/>
                <a:gd name="connsiteX108" fmla="*/ 201454 w 438435"/>
                <a:gd name="connsiteY108" fmla="*/ 338519 h 536833"/>
                <a:gd name="connsiteX109" fmla="*/ 240697 w 438435"/>
                <a:gd name="connsiteY109" fmla="*/ 338519 h 536833"/>
                <a:gd name="connsiteX110" fmla="*/ 209741 w 438435"/>
                <a:gd name="connsiteY110" fmla="*/ 266700 h 536833"/>
                <a:gd name="connsiteX111" fmla="*/ 187833 w 438435"/>
                <a:gd name="connsiteY111" fmla="*/ 309467 h 536833"/>
                <a:gd name="connsiteX112" fmla="*/ 174308 w 438435"/>
                <a:gd name="connsiteY112" fmla="*/ 277940 h 536833"/>
                <a:gd name="connsiteX113" fmla="*/ 217551 w 438435"/>
                <a:gd name="connsiteY113" fmla="*/ 177165 h 536833"/>
                <a:gd name="connsiteX114" fmla="*/ 312801 w 438435"/>
                <a:gd name="connsiteY114" fmla="*/ 383572 h 536833"/>
                <a:gd name="connsiteX115" fmla="*/ 398145 w 438435"/>
                <a:gd name="connsiteY115" fmla="*/ 470821 h 536833"/>
                <a:gd name="connsiteX116" fmla="*/ 398145 w 438435"/>
                <a:gd name="connsiteY116" fmla="*/ 497681 h 536833"/>
                <a:gd name="connsiteX117" fmla="*/ 313563 w 438435"/>
                <a:gd name="connsiteY117" fmla="*/ 341852 h 536833"/>
                <a:gd name="connsiteX118" fmla="*/ 304991 w 438435"/>
                <a:gd name="connsiteY118" fmla="*/ 321755 h 536833"/>
                <a:gd name="connsiteX119" fmla="*/ 313754 w 438435"/>
                <a:gd name="connsiteY119" fmla="*/ 294323 h 536833"/>
                <a:gd name="connsiteX120" fmla="*/ 313373 w 438435"/>
                <a:gd name="connsiteY120" fmla="*/ 329184 h 536833"/>
                <a:gd name="connsiteX121" fmla="*/ 313563 w 438435"/>
                <a:gd name="connsiteY121" fmla="*/ 341852 h 536833"/>
                <a:gd name="connsiteX122" fmla="*/ 384048 w 438435"/>
                <a:gd name="connsiteY122" fmla="*/ 214884 h 536833"/>
                <a:gd name="connsiteX123" fmla="*/ 377952 w 438435"/>
                <a:gd name="connsiteY123" fmla="*/ 269367 h 536833"/>
                <a:gd name="connsiteX124" fmla="*/ 377952 w 438435"/>
                <a:gd name="connsiteY124" fmla="*/ 458343 h 536833"/>
                <a:gd name="connsiteX125" fmla="*/ 343853 w 438435"/>
                <a:gd name="connsiteY125" fmla="*/ 411099 h 536833"/>
                <a:gd name="connsiteX126" fmla="*/ 320516 w 438435"/>
                <a:gd name="connsiteY126" fmla="*/ 358521 h 536833"/>
                <a:gd name="connsiteX127" fmla="*/ 320516 w 438435"/>
                <a:gd name="connsiteY127" fmla="*/ 216599 h 536833"/>
                <a:gd name="connsiteX128" fmla="*/ 318611 w 438435"/>
                <a:gd name="connsiteY128" fmla="*/ 216599 h 536833"/>
                <a:gd name="connsiteX129" fmla="*/ 289179 w 438435"/>
                <a:gd name="connsiteY129" fmla="*/ 290608 h 536833"/>
                <a:gd name="connsiteX130" fmla="*/ 275368 w 438435"/>
                <a:gd name="connsiteY130" fmla="*/ 258699 h 536833"/>
                <a:gd name="connsiteX131" fmla="*/ 304133 w 438435"/>
                <a:gd name="connsiteY131" fmla="*/ 184880 h 536833"/>
                <a:gd name="connsiteX132" fmla="*/ 414052 w 438435"/>
                <a:gd name="connsiteY132" fmla="*/ 184880 h 536833"/>
                <a:gd name="connsiteX133" fmla="*/ 414052 w 438435"/>
                <a:gd name="connsiteY133" fmla="*/ 206121 h 536833"/>
                <a:gd name="connsiteX134" fmla="*/ 384048 w 438435"/>
                <a:gd name="connsiteY134" fmla="*/ 214789 h 53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38435" h="536833">
                  <a:moveTo>
                    <a:pt x="438055" y="223266"/>
                  </a:moveTo>
                  <a:lnTo>
                    <a:pt x="438436" y="193643"/>
                  </a:lnTo>
                  <a:lnTo>
                    <a:pt x="420529" y="177165"/>
                  </a:lnTo>
                  <a:lnTo>
                    <a:pt x="298323" y="177165"/>
                  </a:lnTo>
                  <a:cubicBezTo>
                    <a:pt x="298323" y="177165"/>
                    <a:pt x="270320" y="247840"/>
                    <a:pt x="270320" y="247840"/>
                  </a:cubicBezTo>
                  <a:lnTo>
                    <a:pt x="237268" y="176975"/>
                  </a:lnTo>
                  <a:lnTo>
                    <a:pt x="220123" y="163163"/>
                  </a:lnTo>
                  <a:lnTo>
                    <a:pt x="249746" y="163163"/>
                  </a:lnTo>
                  <a:cubicBezTo>
                    <a:pt x="249365" y="147542"/>
                    <a:pt x="249746" y="131636"/>
                    <a:pt x="249460" y="115919"/>
                  </a:cubicBezTo>
                  <a:lnTo>
                    <a:pt x="292608" y="115919"/>
                  </a:lnTo>
                  <a:cubicBezTo>
                    <a:pt x="292322" y="99251"/>
                    <a:pt x="291941" y="82677"/>
                    <a:pt x="291560" y="65913"/>
                  </a:cubicBezTo>
                  <a:cubicBezTo>
                    <a:pt x="286798" y="60103"/>
                    <a:pt x="273653" y="44005"/>
                    <a:pt x="273653" y="44005"/>
                  </a:cubicBezTo>
                  <a:lnTo>
                    <a:pt x="251460" y="44005"/>
                  </a:lnTo>
                  <a:lnTo>
                    <a:pt x="251460" y="22765"/>
                  </a:lnTo>
                  <a:cubicBezTo>
                    <a:pt x="251460" y="22765"/>
                    <a:pt x="234220" y="0"/>
                    <a:pt x="234220" y="0"/>
                  </a:cubicBezTo>
                  <a:lnTo>
                    <a:pt x="180880" y="190"/>
                  </a:lnTo>
                  <a:lnTo>
                    <a:pt x="180594" y="44005"/>
                  </a:lnTo>
                  <a:lnTo>
                    <a:pt x="138589" y="44005"/>
                  </a:lnTo>
                  <a:lnTo>
                    <a:pt x="138589" y="100489"/>
                  </a:lnTo>
                  <a:cubicBezTo>
                    <a:pt x="143637" y="105918"/>
                    <a:pt x="148781" y="111347"/>
                    <a:pt x="153829" y="116777"/>
                  </a:cubicBezTo>
                  <a:lnTo>
                    <a:pt x="180308" y="116777"/>
                  </a:lnTo>
                  <a:lnTo>
                    <a:pt x="180308" y="140779"/>
                  </a:lnTo>
                  <a:cubicBezTo>
                    <a:pt x="180308" y="140779"/>
                    <a:pt x="199358" y="163163"/>
                    <a:pt x="199358" y="163163"/>
                  </a:cubicBezTo>
                  <a:lnTo>
                    <a:pt x="214979" y="163163"/>
                  </a:lnTo>
                  <a:lnTo>
                    <a:pt x="168783" y="266510"/>
                  </a:lnTo>
                  <a:lnTo>
                    <a:pt x="129921" y="177070"/>
                  </a:lnTo>
                  <a:lnTo>
                    <a:pt x="0" y="177070"/>
                  </a:lnTo>
                  <a:lnTo>
                    <a:pt x="0" y="206026"/>
                  </a:lnTo>
                  <a:cubicBezTo>
                    <a:pt x="0" y="206026"/>
                    <a:pt x="22289" y="223171"/>
                    <a:pt x="22289" y="223171"/>
                  </a:cubicBezTo>
                  <a:cubicBezTo>
                    <a:pt x="36386" y="225552"/>
                    <a:pt x="39910" y="233077"/>
                    <a:pt x="40481" y="239839"/>
                  </a:cubicBezTo>
                  <a:cubicBezTo>
                    <a:pt x="40481" y="297466"/>
                    <a:pt x="40862" y="297466"/>
                    <a:pt x="40862" y="296894"/>
                  </a:cubicBezTo>
                  <a:lnTo>
                    <a:pt x="40862" y="421958"/>
                  </a:lnTo>
                  <a:cubicBezTo>
                    <a:pt x="40862" y="459486"/>
                    <a:pt x="40672" y="451866"/>
                    <a:pt x="36576" y="456248"/>
                  </a:cubicBezTo>
                  <a:cubicBezTo>
                    <a:pt x="30194" y="463010"/>
                    <a:pt x="18955" y="465106"/>
                    <a:pt x="5715" y="464820"/>
                  </a:cubicBezTo>
                  <a:lnTo>
                    <a:pt x="5715" y="503777"/>
                  </a:lnTo>
                  <a:cubicBezTo>
                    <a:pt x="5715" y="503777"/>
                    <a:pt x="25241" y="523589"/>
                    <a:pt x="25241" y="523589"/>
                  </a:cubicBezTo>
                  <a:lnTo>
                    <a:pt x="174879" y="523589"/>
                  </a:lnTo>
                  <a:lnTo>
                    <a:pt x="174879" y="497300"/>
                  </a:lnTo>
                  <a:cubicBezTo>
                    <a:pt x="174879" y="497300"/>
                    <a:pt x="151638" y="474631"/>
                    <a:pt x="151638" y="474631"/>
                  </a:cubicBezTo>
                  <a:cubicBezTo>
                    <a:pt x="146399" y="474821"/>
                    <a:pt x="142589" y="474250"/>
                    <a:pt x="140684" y="472535"/>
                  </a:cubicBezTo>
                  <a:cubicBezTo>
                    <a:pt x="134398" y="460724"/>
                    <a:pt x="159925" y="419481"/>
                    <a:pt x="159925" y="418910"/>
                  </a:cubicBezTo>
                  <a:cubicBezTo>
                    <a:pt x="159925" y="418910"/>
                    <a:pt x="211931" y="536258"/>
                    <a:pt x="212598" y="536829"/>
                  </a:cubicBezTo>
                  <a:cubicBezTo>
                    <a:pt x="212598" y="537591"/>
                    <a:pt x="248793" y="451104"/>
                    <a:pt x="263462" y="415004"/>
                  </a:cubicBezTo>
                  <a:lnTo>
                    <a:pt x="264414" y="415004"/>
                  </a:lnTo>
                  <a:cubicBezTo>
                    <a:pt x="264033" y="414433"/>
                    <a:pt x="264033" y="414433"/>
                    <a:pt x="264414" y="415004"/>
                  </a:cubicBezTo>
                  <a:lnTo>
                    <a:pt x="264414" y="415004"/>
                  </a:lnTo>
                  <a:cubicBezTo>
                    <a:pt x="266795" y="418910"/>
                    <a:pt x="285179" y="448818"/>
                    <a:pt x="281750" y="462058"/>
                  </a:cubicBezTo>
                  <a:cubicBezTo>
                    <a:pt x="277559" y="472345"/>
                    <a:pt x="266605" y="473488"/>
                    <a:pt x="255175" y="475012"/>
                  </a:cubicBezTo>
                  <a:lnTo>
                    <a:pt x="254889" y="505206"/>
                  </a:lnTo>
                  <a:cubicBezTo>
                    <a:pt x="261938" y="511302"/>
                    <a:pt x="268891" y="517398"/>
                    <a:pt x="275939" y="523399"/>
                  </a:cubicBezTo>
                  <a:lnTo>
                    <a:pt x="436150" y="523399"/>
                  </a:lnTo>
                  <a:lnTo>
                    <a:pt x="435959" y="494919"/>
                  </a:lnTo>
                  <a:lnTo>
                    <a:pt x="400622" y="463963"/>
                  </a:lnTo>
                  <a:cubicBezTo>
                    <a:pt x="399383" y="358807"/>
                    <a:pt x="400622" y="265938"/>
                    <a:pt x="400622" y="264890"/>
                  </a:cubicBezTo>
                  <a:cubicBezTo>
                    <a:pt x="400622" y="244316"/>
                    <a:pt x="399955" y="231934"/>
                    <a:pt x="405575" y="226409"/>
                  </a:cubicBezTo>
                  <a:cubicBezTo>
                    <a:pt x="410337" y="221647"/>
                    <a:pt x="425863" y="222885"/>
                    <a:pt x="437674" y="223076"/>
                  </a:cubicBezTo>
                  <a:close/>
                  <a:moveTo>
                    <a:pt x="186214" y="140779"/>
                  </a:moveTo>
                  <a:lnTo>
                    <a:pt x="186214" y="96679"/>
                  </a:lnTo>
                  <a:lnTo>
                    <a:pt x="144399" y="96679"/>
                  </a:lnTo>
                  <a:lnTo>
                    <a:pt x="144399" y="49720"/>
                  </a:lnTo>
                  <a:lnTo>
                    <a:pt x="186214" y="49720"/>
                  </a:lnTo>
                  <a:lnTo>
                    <a:pt x="186214" y="5524"/>
                  </a:lnTo>
                  <a:lnTo>
                    <a:pt x="230315" y="5524"/>
                  </a:lnTo>
                  <a:lnTo>
                    <a:pt x="230315" y="49720"/>
                  </a:lnTo>
                  <a:lnTo>
                    <a:pt x="270701" y="49720"/>
                  </a:lnTo>
                  <a:lnTo>
                    <a:pt x="270701" y="96774"/>
                  </a:lnTo>
                  <a:lnTo>
                    <a:pt x="230315" y="96774"/>
                  </a:lnTo>
                  <a:lnTo>
                    <a:pt x="230315" y="140875"/>
                  </a:lnTo>
                  <a:lnTo>
                    <a:pt x="186214" y="140875"/>
                  </a:lnTo>
                  <a:close/>
                  <a:moveTo>
                    <a:pt x="203454" y="497681"/>
                  </a:moveTo>
                  <a:lnTo>
                    <a:pt x="202502" y="497681"/>
                  </a:lnTo>
                  <a:cubicBezTo>
                    <a:pt x="161258" y="405670"/>
                    <a:pt x="120015" y="313563"/>
                    <a:pt x="78772" y="221456"/>
                  </a:cubicBezTo>
                  <a:cubicBezTo>
                    <a:pt x="78200" y="221075"/>
                    <a:pt x="77533" y="220789"/>
                    <a:pt x="76867" y="220504"/>
                  </a:cubicBezTo>
                  <a:lnTo>
                    <a:pt x="76867" y="471487"/>
                  </a:lnTo>
                  <a:lnTo>
                    <a:pt x="133541" y="360617"/>
                  </a:lnTo>
                  <a:cubicBezTo>
                    <a:pt x="133541" y="360617"/>
                    <a:pt x="149733" y="396907"/>
                    <a:pt x="149733" y="396907"/>
                  </a:cubicBezTo>
                  <a:lnTo>
                    <a:pt x="128778" y="437198"/>
                  </a:lnTo>
                  <a:cubicBezTo>
                    <a:pt x="121253" y="453581"/>
                    <a:pt x="114205" y="469678"/>
                    <a:pt x="129731" y="480536"/>
                  </a:cubicBezTo>
                  <a:cubicBezTo>
                    <a:pt x="133445" y="482727"/>
                    <a:pt x="148304" y="482156"/>
                    <a:pt x="148304" y="482156"/>
                  </a:cubicBezTo>
                  <a:lnTo>
                    <a:pt x="148304" y="497681"/>
                  </a:lnTo>
                  <a:cubicBezTo>
                    <a:pt x="103156" y="497967"/>
                    <a:pt x="13335" y="497777"/>
                    <a:pt x="13335" y="497777"/>
                  </a:cubicBezTo>
                  <a:lnTo>
                    <a:pt x="13335" y="471583"/>
                  </a:lnTo>
                  <a:cubicBezTo>
                    <a:pt x="36862" y="471583"/>
                    <a:pt x="48197" y="460153"/>
                    <a:pt x="48387" y="443294"/>
                  </a:cubicBezTo>
                  <a:cubicBezTo>
                    <a:pt x="48387" y="440531"/>
                    <a:pt x="48197" y="282893"/>
                    <a:pt x="48197" y="282893"/>
                  </a:cubicBezTo>
                  <a:cubicBezTo>
                    <a:pt x="48387" y="253556"/>
                    <a:pt x="49149" y="228124"/>
                    <a:pt x="44291" y="219837"/>
                  </a:cubicBezTo>
                  <a:cubicBezTo>
                    <a:pt x="39053" y="210693"/>
                    <a:pt x="24479" y="206216"/>
                    <a:pt x="9716" y="206311"/>
                  </a:cubicBezTo>
                  <a:cubicBezTo>
                    <a:pt x="9335" y="200215"/>
                    <a:pt x="10097" y="191072"/>
                    <a:pt x="9811" y="184976"/>
                  </a:cubicBezTo>
                  <a:cubicBezTo>
                    <a:pt x="98489" y="185452"/>
                    <a:pt x="111728" y="184976"/>
                    <a:pt x="113157" y="184976"/>
                  </a:cubicBezTo>
                  <a:cubicBezTo>
                    <a:pt x="144494" y="257842"/>
                    <a:pt x="179832" y="340900"/>
                    <a:pt x="211265" y="413766"/>
                  </a:cubicBezTo>
                  <a:lnTo>
                    <a:pt x="227171" y="378428"/>
                  </a:lnTo>
                  <a:lnTo>
                    <a:pt x="249650" y="378428"/>
                  </a:lnTo>
                  <a:cubicBezTo>
                    <a:pt x="250317" y="379381"/>
                    <a:pt x="250889" y="379857"/>
                    <a:pt x="251460" y="380810"/>
                  </a:cubicBezTo>
                  <a:cubicBezTo>
                    <a:pt x="235458" y="419767"/>
                    <a:pt x="219456" y="458819"/>
                    <a:pt x="203454" y="497872"/>
                  </a:cubicBezTo>
                  <a:close/>
                  <a:moveTo>
                    <a:pt x="129921" y="350710"/>
                  </a:moveTo>
                  <a:cubicBezTo>
                    <a:pt x="129921" y="350710"/>
                    <a:pt x="99536" y="411861"/>
                    <a:pt x="98965" y="412147"/>
                  </a:cubicBezTo>
                  <a:lnTo>
                    <a:pt x="99822" y="284702"/>
                  </a:lnTo>
                  <a:lnTo>
                    <a:pt x="129921" y="350710"/>
                  </a:lnTo>
                  <a:close/>
                  <a:moveTo>
                    <a:pt x="198215" y="330708"/>
                  </a:moveTo>
                  <a:lnTo>
                    <a:pt x="214979" y="299085"/>
                  </a:lnTo>
                  <a:cubicBezTo>
                    <a:pt x="220123" y="309277"/>
                    <a:pt x="229267" y="330899"/>
                    <a:pt x="229267" y="331280"/>
                  </a:cubicBezTo>
                  <a:cubicBezTo>
                    <a:pt x="229267" y="331280"/>
                    <a:pt x="198787" y="330708"/>
                    <a:pt x="198215" y="330803"/>
                  </a:cubicBezTo>
                  <a:close/>
                  <a:moveTo>
                    <a:pt x="398145" y="497681"/>
                  </a:moveTo>
                  <a:lnTo>
                    <a:pt x="264128" y="497681"/>
                  </a:lnTo>
                  <a:cubicBezTo>
                    <a:pt x="264128" y="497681"/>
                    <a:pt x="264128" y="481965"/>
                    <a:pt x="264128" y="481965"/>
                  </a:cubicBezTo>
                  <a:cubicBezTo>
                    <a:pt x="276797" y="479679"/>
                    <a:pt x="280988" y="479870"/>
                    <a:pt x="287846" y="470916"/>
                  </a:cubicBezTo>
                  <a:cubicBezTo>
                    <a:pt x="293561" y="464344"/>
                    <a:pt x="293942" y="450247"/>
                    <a:pt x="283655" y="430149"/>
                  </a:cubicBezTo>
                  <a:lnTo>
                    <a:pt x="248698" y="357950"/>
                  </a:lnTo>
                  <a:lnTo>
                    <a:pt x="209836" y="357950"/>
                  </a:lnTo>
                  <a:cubicBezTo>
                    <a:pt x="209836" y="357950"/>
                    <a:pt x="204026" y="344900"/>
                    <a:pt x="201454" y="338519"/>
                  </a:cubicBezTo>
                  <a:lnTo>
                    <a:pt x="240697" y="338519"/>
                  </a:lnTo>
                  <a:cubicBezTo>
                    <a:pt x="240697" y="338519"/>
                    <a:pt x="209741" y="266510"/>
                    <a:pt x="209741" y="266700"/>
                  </a:cubicBezTo>
                  <a:lnTo>
                    <a:pt x="187833" y="309467"/>
                  </a:lnTo>
                  <a:cubicBezTo>
                    <a:pt x="187833" y="309467"/>
                    <a:pt x="174308" y="277940"/>
                    <a:pt x="174308" y="277940"/>
                  </a:cubicBezTo>
                  <a:cubicBezTo>
                    <a:pt x="174308" y="277940"/>
                    <a:pt x="217361" y="178975"/>
                    <a:pt x="217551" y="177165"/>
                  </a:cubicBezTo>
                  <a:cubicBezTo>
                    <a:pt x="217837" y="177165"/>
                    <a:pt x="281083" y="314135"/>
                    <a:pt x="312801" y="383572"/>
                  </a:cubicBezTo>
                  <a:cubicBezTo>
                    <a:pt x="332518" y="423482"/>
                    <a:pt x="338709" y="471392"/>
                    <a:pt x="398145" y="470821"/>
                  </a:cubicBezTo>
                  <a:lnTo>
                    <a:pt x="398145" y="497681"/>
                  </a:lnTo>
                  <a:close/>
                  <a:moveTo>
                    <a:pt x="313563" y="341852"/>
                  </a:moveTo>
                  <a:cubicBezTo>
                    <a:pt x="309658" y="332423"/>
                    <a:pt x="304991" y="321755"/>
                    <a:pt x="304991" y="321755"/>
                  </a:cubicBezTo>
                  <a:lnTo>
                    <a:pt x="313754" y="294323"/>
                  </a:lnTo>
                  <a:lnTo>
                    <a:pt x="313373" y="329184"/>
                  </a:lnTo>
                  <a:cubicBezTo>
                    <a:pt x="313373" y="329184"/>
                    <a:pt x="313373" y="342138"/>
                    <a:pt x="313563" y="341852"/>
                  </a:cubicBezTo>
                  <a:close/>
                  <a:moveTo>
                    <a:pt x="384048" y="214884"/>
                  </a:moveTo>
                  <a:cubicBezTo>
                    <a:pt x="374904" y="224218"/>
                    <a:pt x="377952" y="239078"/>
                    <a:pt x="377952" y="269367"/>
                  </a:cubicBezTo>
                  <a:lnTo>
                    <a:pt x="377952" y="458343"/>
                  </a:lnTo>
                  <a:cubicBezTo>
                    <a:pt x="357950" y="453390"/>
                    <a:pt x="351854" y="428244"/>
                    <a:pt x="343853" y="411099"/>
                  </a:cubicBezTo>
                  <a:cubicBezTo>
                    <a:pt x="335756" y="394145"/>
                    <a:pt x="328517" y="375476"/>
                    <a:pt x="320516" y="358521"/>
                  </a:cubicBezTo>
                  <a:lnTo>
                    <a:pt x="320516" y="216599"/>
                  </a:lnTo>
                  <a:lnTo>
                    <a:pt x="318611" y="216599"/>
                  </a:lnTo>
                  <a:cubicBezTo>
                    <a:pt x="308705" y="238982"/>
                    <a:pt x="289560" y="290036"/>
                    <a:pt x="289179" y="290608"/>
                  </a:cubicBezTo>
                  <a:cubicBezTo>
                    <a:pt x="284988" y="281654"/>
                    <a:pt x="279559" y="267748"/>
                    <a:pt x="275368" y="258699"/>
                  </a:cubicBezTo>
                  <a:cubicBezTo>
                    <a:pt x="275368" y="258699"/>
                    <a:pt x="304133" y="184880"/>
                    <a:pt x="304133" y="184880"/>
                  </a:cubicBezTo>
                  <a:lnTo>
                    <a:pt x="414052" y="184880"/>
                  </a:lnTo>
                  <a:cubicBezTo>
                    <a:pt x="414052" y="184880"/>
                    <a:pt x="414052" y="206121"/>
                    <a:pt x="414052" y="206121"/>
                  </a:cubicBezTo>
                  <a:cubicBezTo>
                    <a:pt x="414052" y="206121"/>
                    <a:pt x="395478" y="203263"/>
                    <a:pt x="384048" y="214789"/>
                  </a:cubicBezTo>
                  <a:close/>
                </a:path>
              </a:pathLst>
            </a:custGeom>
            <a:solidFill>
              <a:srgbClr val="261B62"/>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07604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Placeholder 4" descr="A group of people looking at a computer screen&#10;&#10;Description automatically generated">
            <a:extLst>
              <a:ext uri="{FF2B5EF4-FFF2-40B4-BE49-F238E27FC236}">
                <a16:creationId xmlns:a16="http://schemas.microsoft.com/office/drawing/2014/main" id="{1E7C33DA-AD4C-A4BD-5B57-3333D2B3B7D3}"/>
              </a:ext>
            </a:extLst>
          </p:cNvPr>
          <p:cNvPicPr>
            <a:picLocks noGrp="1" noChangeAspect="1"/>
          </p:cNvPicPr>
          <p:nvPr>
            <p:ph type="pic" sz="quarter" idx="11"/>
          </p:nvPr>
        </p:nvPicPr>
        <p:blipFill>
          <a:blip r:embed="rId2"/>
          <a:srcRect t="5693" b="5693"/>
          <a:stretch>
            <a:fillRect/>
          </a:stretch>
        </p:blipFill>
        <p:spPr>
          <a:xfrm>
            <a:off x="0" y="-1588"/>
            <a:ext cx="7556500" cy="4463999"/>
          </a:xfrm>
        </p:spPr>
      </p:pic>
      <p:sp>
        <p:nvSpPr>
          <p:cNvPr id="7" name="object 7"/>
          <p:cNvSpPr txBox="1">
            <a:spLocks noGrp="1"/>
          </p:cNvSpPr>
          <p:nvPr>
            <p:ph type="title"/>
          </p:nvPr>
        </p:nvSpPr>
        <p:spPr>
          <a:xfrm>
            <a:off x="0" y="4066759"/>
            <a:ext cx="4182894" cy="792000"/>
          </a:xfrm>
          <a:solidFill>
            <a:schemeClr val="accent2"/>
          </a:solidFill>
        </p:spPr>
        <p:txBody>
          <a:bodyPr vert="horz" lIns="540000" tIns="0" rIns="0" bIns="0" rtlCol="0" anchor="ctr">
            <a:noAutofit/>
          </a:bodyPr>
          <a:lstStyle/>
          <a:p>
            <a:r>
              <a:rPr lang="en-GB" sz="3000"/>
              <a:t>Benefits of Service</a:t>
            </a:r>
          </a:p>
        </p:txBody>
      </p:sp>
      <p:sp>
        <p:nvSpPr>
          <p:cNvPr id="12" name="Content Placeholder 11">
            <a:extLst>
              <a:ext uri="{FF2B5EF4-FFF2-40B4-BE49-F238E27FC236}">
                <a16:creationId xmlns:a16="http://schemas.microsoft.com/office/drawing/2014/main" id="{9BF60F45-1D27-B43F-54B3-BB265936995F}"/>
              </a:ext>
            </a:extLst>
          </p:cNvPr>
          <p:cNvSpPr>
            <a:spLocks noGrp="1"/>
          </p:cNvSpPr>
          <p:nvPr>
            <p:ph idx="1"/>
          </p:nvPr>
        </p:nvSpPr>
        <p:spPr>
          <a:xfrm>
            <a:off x="171172" y="4992738"/>
            <a:ext cx="2677464" cy="4808538"/>
          </a:xfrm>
        </p:spPr>
        <p:txBody>
          <a:bodyPr/>
          <a:lstStyle/>
          <a:p>
            <a:pPr lvl="1"/>
            <a:r>
              <a:rPr lang="en-GB" sz="2000" dirty="0"/>
              <a:t>Hours of work</a:t>
            </a:r>
          </a:p>
          <a:p>
            <a:pPr lvl="2"/>
            <a:r>
              <a:rPr lang="en-GB" sz="2000" dirty="0"/>
              <a:t>Permanent</a:t>
            </a:r>
          </a:p>
          <a:p>
            <a:pPr lvl="2"/>
            <a:r>
              <a:rPr lang="en-GB" sz="2000" dirty="0"/>
              <a:t>Part Time – 30 Hours per week</a:t>
            </a:r>
          </a:p>
          <a:p>
            <a:pPr lvl="2"/>
            <a:r>
              <a:rPr lang="en-GB" sz="2000" dirty="0"/>
              <a:t>Set Times of </a:t>
            </a:r>
          </a:p>
          <a:p>
            <a:pPr lvl="2"/>
            <a:r>
              <a:rPr lang="en-GB" sz="2000" dirty="0"/>
              <a:t>08:30-16:30</a:t>
            </a:r>
          </a:p>
          <a:p>
            <a:pPr lvl="2"/>
            <a:r>
              <a:rPr lang="en-GB" sz="2000" dirty="0"/>
              <a:t>Term Time plus 3 weeks.</a:t>
            </a:r>
          </a:p>
          <a:p>
            <a:pPr lvl="1"/>
            <a:endParaRPr lang="en-GB" sz="1600" dirty="0"/>
          </a:p>
          <a:p>
            <a:pPr lvl="1"/>
            <a:r>
              <a:rPr lang="en-GB" sz="2000" dirty="0"/>
              <a:t>Remuneration</a:t>
            </a:r>
          </a:p>
          <a:p>
            <a:pPr lvl="1"/>
            <a:endParaRPr lang="en-GB" sz="800" dirty="0"/>
          </a:p>
          <a:p>
            <a:pPr lvl="2"/>
            <a:r>
              <a:rPr lang="en-GB" sz="2400" dirty="0"/>
              <a:t>NDSP26</a:t>
            </a:r>
          </a:p>
          <a:p>
            <a:pPr lvl="2"/>
            <a:r>
              <a:rPr lang="en-GB" sz="2400" dirty="0"/>
              <a:t>£31,227.54 FTE</a:t>
            </a:r>
          </a:p>
          <a:p>
            <a:pPr lvl="2"/>
            <a:r>
              <a:rPr lang="en-GB" sz="2400" dirty="0"/>
              <a:t>Actual </a:t>
            </a:r>
          </a:p>
          <a:p>
            <a:pPr lvl="2"/>
            <a:r>
              <a:rPr lang="en-GB" sz="2400" dirty="0"/>
              <a:t> £20,893.63 </a:t>
            </a:r>
            <a:r>
              <a:rPr lang="en-GB" sz="2000" dirty="0"/>
              <a:t>		</a:t>
            </a:r>
          </a:p>
          <a:p>
            <a:pPr lvl="2"/>
            <a:r>
              <a:rPr lang="en-GB" sz="2000" dirty="0"/>
              <a:t>		</a:t>
            </a:r>
          </a:p>
          <a:p>
            <a:pPr lvl="2"/>
            <a:r>
              <a:rPr lang="en-GB" sz="2000" dirty="0"/>
              <a:t>		</a:t>
            </a:r>
          </a:p>
          <a:p>
            <a:pPr lvl="2"/>
            <a:endParaRPr lang="en-GB" sz="2000" dirty="0"/>
          </a:p>
          <a:p>
            <a:pPr lvl="2"/>
            <a:endParaRPr lang="en-GB" sz="2800" b="1" dirty="0"/>
          </a:p>
          <a:p>
            <a:pPr lvl="2"/>
            <a:endParaRPr lang="en-GB" sz="1600" dirty="0"/>
          </a:p>
          <a:p>
            <a:pPr lvl="1"/>
            <a:endParaRPr lang="en-GB" sz="1600" b="0" i="1" dirty="0">
              <a:solidFill>
                <a:schemeClr val="bg1"/>
              </a:solidFill>
            </a:endParaRPr>
          </a:p>
        </p:txBody>
      </p:sp>
      <p:sp>
        <p:nvSpPr>
          <p:cNvPr id="33" name="Content Placeholder 32">
            <a:extLst>
              <a:ext uri="{FF2B5EF4-FFF2-40B4-BE49-F238E27FC236}">
                <a16:creationId xmlns:a16="http://schemas.microsoft.com/office/drawing/2014/main" id="{9A053B6F-CAE5-449C-855C-D58F1DF94484}"/>
              </a:ext>
            </a:extLst>
          </p:cNvPr>
          <p:cNvSpPr>
            <a:spLocks noGrp="1"/>
          </p:cNvSpPr>
          <p:nvPr>
            <p:ph idx="12"/>
          </p:nvPr>
        </p:nvSpPr>
        <p:spPr>
          <a:xfrm>
            <a:off x="2996118" y="4971025"/>
            <a:ext cx="4389209" cy="4808538"/>
          </a:xfrm>
        </p:spPr>
        <p:txBody>
          <a:bodyPr/>
          <a:lstStyle/>
          <a:p>
            <a:pPr lvl="1"/>
            <a:r>
              <a:rPr lang="en-GB" dirty="0"/>
              <a:t>Benefits</a:t>
            </a:r>
          </a:p>
          <a:p>
            <a:pPr lvl="2"/>
            <a:r>
              <a:rPr lang="en-GB" sz="1250" dirty="0"/>
              <a:t>The School has high expectations of its staff and therefore looks to reward them with a competitive salary scale and beneficial conditions of service.</a:t>
            </a:r>
          </a:p>
          <a:p>
            <a:pPr lvl="3"/>
            <a:r>
              <a:rPr lang="en-GB" sz="1250" dirty="0"/>
              <a:t>There is an extensive induction programme for all new colleagues, and ongoing professional development is encouraged</a:t>
            </a:r>
          </a:p>
          <a:p>
            <a:pPr lvl="3"/>
            <a:r>
              <a:rPr lang="en-GB" sz="1250" dirty="0"/>
              <a:t>Staff development programme</a:t>
            </a:r>
          </a:p>
          <a:p>
            <a:pPr lvl="3"/>
            <a:r>
              <a:rPr lang="en-GB" sz="1250" dirty="0"/>
              <a:t>Staff wellbeing programme, including 2 paid well-being sessions each year</a:t>
            </a:r>
          </a:p>
          <a:p>
            <a:pPr lvl="3"/>
            <a:r>
              <a:rPr lang="en-GB" sz="1250" dirty="0"/>
              <a:t>Financial contribution to eye tests and glasses for eligible staff</a:t>
            </a:r>
          </a:p>
          <a:p>
            <a:pPr lvl="3"/>
            <a:r>
              <a:rPr lang="en-GB" sz="1250" dirty="0"/>
              <a:t>Employee Assistance programme – counselling, financial advice etc.</a:t>
            </a:r>
          </a:p>
          <a:p>
            <a:pPr lvl="3"/>
            <a:r>
              <a:rPr lang="en-GB" sz="1250" dirty="0"/>
              <a:t>Staff discount on School fees after six months continuous service</a:t>
            </a:r>
          </a:p>
          <a:p>
            <a:pPr lvl="3"/>
            <a:r>
              <a:rPr lang="en-GB" sz="1250" dirty="0"/>
              <a:t>Free lunch during term time</a:t>
            </a:r>
          </a:p>
          <a:p>
            <a:pPr lvl="3"/>
            <a:r>
              <a:rPr lang="en-GB" sz="1250" dirty="0"/>
              <a:t>Free coffee/tea during term time</a:t>
            </a:r>
          </a:p>
          <a:p>
            <a:pPr lvl="3"/>
            <a:r>
              <a:rPr lang="en-GB" sz="1250" dirty="0"/>
              <a:t>Free use of the School’s leisure and sporting facilities, including a heated indoor pool</a:t>
            </a:r>
          </a:p>
          <a:p>
            <a:pPr lvl="3"/>
            <a:r>
              <a:rPr lang="en-GB" sz="1250" dirty="0"/>
              <a:t>Employee Referral Bonus Schemes</a:t>
            </a:r>
          </a:p>
          <a:p>
            <a:pPr lvl="3"/>
            <a:r>
              <a:rPr lang="en-GB" sz="1250" dirty="0"/>
              <a:t>Electric Car Charging</a:t>
            </a:r>
          </a:p>
          <a:p>
            <a:pPr lvl="3"/>
            <a:r>
              <a:rPr lang="en-GB" sz="1250" dirty="0"/>
              <a:t>Free parking</a:t>
            </a:r>
          </a:p>
        </p:txBody>
      </p:sp>
    </p:spTree>
    <p:extLst>
      <p:ext uri="{BB962C8B-B14F-4D97-AF65-F5344CB8AC3E}">
        <p14:creationId xmlns:p14="http://schemas.microsoft.com/office/powerpoint/2010/main" val="3014920566"/>
      </p:ext>
    </p:extLst>
  </p:cSld>
  <p:clrMapOvr>
    <a:masterClrMapping/>
  </p:clrMapOvr>
</p:sld>
</file>

<file path=ppt/theme/theme1.xml><?xml version="1.0" encoding="utf-8"?>
<a:theme xmlns:a="http://schemas.openxmlformats.org/drawingml/2006/main" name="Custom Design">
  <a:themeElements>
    <a:clrScheme name="Notre Dame">
      <a:dk1>
        <a:sysClr val="windowText" lastClr="000000"/>
      </a:dk1>
      <a:lt1>
        <a:sysClr val="window" lastClr="FFFFFF"/>
      </a:lt1>
      <a:dk2>
        <a:srgbClr val="261B62"/>
      </a:dk2>
      <a:lt2>
        <a:srgbClr val="F5F5F5"/>
      </a:lt2>
      <a:accent1>
        <a:srgbClr val="261B62"/>
      </a:accent1>
      <a:accent2>
        <a:srgbClr val="FCEA10"/>
      </a:accent2>
      <a:accent3>
        <a:srgbClr val="3F3F3F"/>
      </a:accent3>
      <a:accent4>
        <a:srgbClr val="F5F5F5"/>
      </a:accent4>
      <a:accent5>
        <a:srgbClr val="FEF7BB"/>
      </a:accent5>
      <a:accent6>
        <a:srgbClr val="AFA8CA"/>
      </a:accent6>
      <a:hlink>
        <a:srgbClr val="261B62"/>
      </a:hlink>
      <a:folHlink>
        <a:srgbClr val="261B62"/>
      </a:folHlink>
    </a:clrScheme>
    <a:fontScheme name="Notre Dame">
      <a:majorFont>
        <a:latin typeface="Guardian Sans Narrow Light"/>
        <a:ea typeface=""/>
        <a:cs typeface=""/>
      </a:majorFont>
      <a:minorFont>
        <a:latin typeface="Guardian Sans Narrow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7781B6F791A1488AFB5557C09E8E36" ma:contentTypeVersion="16" ma:contentTypeDescription="Create a new document." ma:contentTypeScope="" ma:versionID="f77700b10939cea00da304f5e0331cc3">
  <xsd:schema xmlns:xsd="http://www.w3.org/2001/XMLSchema" xmlns:xs="http://www.w3.org/2001/XMLSchema" xmlns:p="http://schemas.microsoft.com/office/2006/metadata/properties" xmlns:ns2="50d3555e-3f5c-4c18-a7cc-761fdc6181bb" xmlns:ns3="976c7a46-c272-441a-93be-f76a87388e4f" targetNamespace="http://schemas.microsoft.com/office/2006/metadata/properties" ma:root="true" ma:fieldsID="0c6fbec785f3e5cfb580ca541d13d1c4" ns2:_="" ns3:_="">
    <xsd:import namespace="50d3555e-3f5c-4c18-a7cc-761fdc6181bb"/>
    <xsd:import namespace="976c7a46-c272-441a-93be-f76a87388e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d3555e-3f5c-4c18-a7cc-761fdc6181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2a7ea0c-e894-4ff2-96f5-deb38d6567eb"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6c7a46-c272-441a-93be-f76a87388e4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fc8ce04-65e4-47ef-934e-b7992526282d}" ma:internalName="TaxCatchAll" ma:showField="CatchAllData" ma:web="976c7a46-c272-441a-93be-f76a87388e4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0d3555e-3f5c-4c18-a7cc-761fdc6181bb">
      <Terms xmlns="http://schemas.microsoft.com/office/infopath/2007/PartnerControls"/>
    </lcf76f155ced4ddcb4097134ff3c332f>
    <TaxCatchAll xmlns="976c7a46-c272-441a-93be-f76a87388e4f" xsi:nil="true"/>
    <SharedWithUsers xmlns="976c7a46-c272-441a-93be-f76a87388e4f">
      <UserInfo>
        <DisplayName>Shirleen Keane</DisplayName>
        <AccountId>74</AccountId>
        <AccountType/>
      </UserInfo>
      <UserInfo>
        <DisplayName>Anna King</DisplayName>
        <AccountId>22</AccountId>
        <AccountType/>
      </UserInfo>
      <UserInfo>
        <DisplayName>Amélie Morgan</DisplayName>
        <AccountId>28</AccountId>
        <AccountType/>
      </UserInfo>
      <UserInfo>
        <DisplayName>George Bishop</DisplayName>
        <AccountId>15</AccountId>
        <AccountType/>
      </UserInfo>
    </SharedWithUsers>
  </documentManagement>
</p:properties>
</file>

<file path=customXml/itemProps1.xml><?xml version="1.0" encoding="utf-8"?>
<ds:datastoreItem xmlns:ds="http://schemas.openxmlformats.org/officeDocument/2006/customXml" ds:itemID="{897729EC-6047-4338-B538-2E40EE629B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d3555e-3f5c-4c18-a7cc-761fdc6181bb"/>
    <ds:schemaRef ds:uri="976c7a46-c272-441a-93be-f76a87388e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60CF72-8815-458D-A961-C27138CB8A10}">
  <ds:schemaRefs>
    <ds:schemaRef ds:uri="http://schemas.microsoft.com/sharepoint/v3/contenttype/forms"/>
  </ds:schemaRefs>
</ds:datastoreItem>
</file>

<file path=customXml/itemProps3.xml><?xml version="1.0" encoding="utf-8"?>
<ds:datastoreItem xmlns:ds="http://schemas.openxmlformats.org/officeDocument/2006/customXml" ds:itemID="{17622F3F-7111-41D4-9738-A5EF68A5C2A7}">
  <ds:schemaRefs>
    <ds:schemaRef ds:uri="http://purl.org/dc/dcmitype/"/>
    <ds:schemaRef ds:uri="http://schemas.microsoft.com/office/2006/documentManagement/types"/>
    <ds:schemaRef ds:uri="http://purl.org/dc/terms/"/>
    <ds:schemaRef ds:uri="http://www.w3.org/XML/1998/namespace"/>
    <ds:schemaRef ds:uri="976c7a46-c272-441a-93be-f76a87388e4f"/>
    <ds:schemaRef ds:uri="http://schemas.microsoft.com/office/infopath/2007/PartnerControls"/>
    <ds:schemaRef ds:uri="http://schemas.openxmlformats.org/package/2006/metadata/core-properties"/>
    <ds:schemaRef ds:uri="50d3555e-3f5c-4c18-a7cc-761fdc6181bb"/>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766</TotalTime>
  <Words>1739</Words>
  <Application>Microsoft Office PowerPoint</Application>
  <PresentationFormat>Custom</PresentationFormat>
  <Paragraphs>159</Paragraphs>
  <Slides>10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Guardian Sans Narrow Medium</vt:lpstr>
      <vt:lpstr>Aptos</vt:lpstr>
      <vt:lpstr>Guardian Sans Narrow Light</vt:lpstr>
      <vt:lpstr>Guardian Sans Narrow Semibold</vt:lpstr>
      <vt:lpstr>Empira Light</vt:lpstr>
      <vt:lpstr>Custom Design</vt:lpstr>
      <vt:lpstr>Marketing &amp;  Admissions  Assistant </vt:lpstr>
      <vt:lpstr>Our School</vt:lpstr>
      <vt:lpstr>Heritage &amp; Ethos</vt:lpstr>
      <vt:lpstr>PowerPoint Presentation</vt:lpstr>
      <vt:lpstr>The Role</vt:lpstr>
      <vt:lpstr>Main Duties                           &amp; Responsibilities</vt:lpstr>
      <vt:lpstr>PowerPoint Presentation</vt:lpstr>
      <vt:lpstr>PowerPoint Presentation</vt:lpstr>
      <vt:lpstr>Benefits of Service</vt:lpstr>
      <vt:lpstr>Selection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Recruitment Pack</dc:title>
  <dc:creator>HR</dc:creator>
  <cp:lastModifiedBy>George Bourne</cp:lastModifiedBy>
  <cp:revision>2</cp:revision>
  <dcterms:created xsi:type="dcterms:W3CDTF">2024-03-06T16:55:05Z</dcterms:created>
  <dcterms:modified xsi:type="dcterms:W3CDTF">2026-09-02T19:18:26Z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2024-03-06T00:00:00Z</vt:filetime>
  </property>
  <property fmtid="{D5CDD505-2E9C-101B-9397-08002B2CF9AE}" pid="3" name="Creator">
    <vt:lpwstr>Adobe InDesign 19.2 (Windows)</vt:lpwstr>
  </property>
  <property fmtid="{D5CDD505-2E9C-101B-9397-08002B2CF9AE}" pid="4" name="LastSaved">
    <vt:filetime>2024-03-06T00:00:00Z</vt:filetime>
  </property>
  <property fmtid="{D5CDD505-2E9C-101B-9397-08002B2CF9AE}" pid="5" name="Producer">
    <vt:lpwstr>Adobe PDF Library 17.0</vt:lpwstr>
  </property>
  <property fmtid="{D5CDD505-2E9C-101B-9397-08002B2CF9AE}" pid="6" name="ContentTypeId">
    <vt:lpwstr>0x010100937781B6F791A1488AFB5557C09E8E36</vt:lpwstr>
  </property>
  <property fmtid="{D5CDD505-2E9C-101B-9397-08002B2CF9AE}" pid="7" name="MediaServiceImageTags">
    <vt:lpwstr/>
  </property>
</Properties>
</file>